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sldIdLst>
    <p:sldId id="256" r:id="rId5"/>
    <p:sldId id="257" r:id="rId6"/>
    <p:sldId id="258" r:id="rId7"/>
    <p:sldId id="266" r:id="rId8"/>
    <p:sldId id="259" r:id="rId9"/>
    <p:sldId id="261" r:id="rId10"/>
    <p:sldId id="262" r:id="rId11"/>
    <p:sldId id="265" r:id="rId12"/>
    <p:sldId id="271" r:id="rId13"/>
    <p:sldId id="268" r:id="rId14"/>
    <p:sldId id="267" r:id="rId15"/>
    <p:sldId id="263" r:id="rId16"/>
    <p:sldId id="269" r:id="rId17"/>
    <p:sldId id="264"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3A65F-E04F-46F0-AA57-62D38EA56CA0}" v="4" dt="2022-03-24T16:06:52.600"/>
    <p1510:client id="{043BB2E2-CD0E-4A87-ADB2-54378AD51D29}" v="1" dt="2022-03-24T15:43:56.811"/>
    <p1510:client id="{388A3CF7-C312-4A09-A79D-895CE6910E33}" v="1" dt="2022-03-24T15:57:23.301"/>
    <p1510:client id="{3D64481A-BDED-4CF0-B181-D3BB89704146}" v="153" dt="2022-03-24T23:08:57.501"/>
    <p1510:client id="{40501B1A-8E96-4F45-837F-7FA34114E55D}" v="2" dt="2022-03-24T20:15:16.152"/>
    <p1510:client id="{4410B0B1-8265-4E35-8DE4-AB4F2462F6FA}" v="8" dt="2022-03-25T11:39:03.854"/>
    <p1510:client id="{46952C86-801C-0845-8C1E-BE145DF251EB}" v="108" dt="2022-03-24T18:47:35.053"/>
    <p1510:client id="{49A47C33-5D31-4BFC-958E-6F1B276519AD}" v="1" dt="2022-03-25T12:59:41.392"/>
    <p1510:client id="{57C2C26C-DD95-4432-86A7-E15B2BF0107F}" v="3" dt="2022-03-24T15:22:28.134"/>
    <p1510:client id="{75C45802-2B97-4C9D-B007-7D71387348EE}" v="2" dt="2022-03-24T16:09:47.043"/>
    <p1510:client id="{7EEEC6D3-C51C-4CCF-B5C6-1BA5782FF153}" v="49" dt="2022-03-24T21:01:28.452"/>
    <p1510:client id="{8C865F04-DD15-4057-8D2C-9CE09EB1F614}" v="11" dt="2022-03-23T21:01:58.635"/>
    <p1510:client id="{9F6833BD-7536-4664-889C-059BA5ED78DE}" v="502" dt="2022-03-24T14:22:56.862"/>
    <p1510:client id="{A428430F-4860-4C25-AFAF-F2430DA5911F}" v="36" dt="2022-03-24T10:48:12.379"/>
    <p1510:client id="{AEFE5672-6F64-437F-A0E8-3145FB1C2057}" v="1" dt="2022-03-24T16:14:27.527"/>
    <p1510:client id="{B9601A74-EFAC-454C-AC57-8D456AF7393D}" v="3" dt="2022-03-24T17:52:55.974"/>
    <p1510:client id="{C06C0F8E-48CF-448C-AC9C-70D60F57CBF9}" v="952" dt="2022-03-24T20:20:04.947"/>
    <p1510:client id="{CF5AB4F1-B90C-4211-B8B4-3DD8085F0108}" v="165" dt="2022-03-24T14:53:45.150"/>
    <p1510:client id="{CFD6C758-7CDE-4240-88C1-1E0F7E972F6F}" v="1" dt="2022-03-24T16:05:39.548"/>
    <p1510:client id="{DD4B3417-3267-4016-A7EB-26478440D5F3}" v="1" dt="2022-03-23T23:00:21.272"/>
    <p1510:client id="{E0C836C7-9223-494D-9855-0521B70C8BC9}" v="18" dt="2022-03-23T22:52:41.061"/>
    <p1510:client id="{E6A3FA56-230A-4D43-8F51-199B1EC62BF9}" v="77" dt="2022-03-24T12:01:30.602"/>
    <p1510:client id="{E88AA9F4-4381-49D9-86D6-FF4AFD41345F}" v="35" dt="2022-03-24T19:30:14.895"/>
    <p1510:client id="{EB833987-ABAD-47BD-8581-B810B2990FFC}" v="30" dt="2022-03-24T15:28:31.955"/>
    <p1510:client id="{EE206BFC-4095-4EA5-80EE-11F92A3A9108}" v="3" dt="2022-03-24T20:19:37.969"/>
    <p1510:client id="{F38C4796-73B4-4694-AD15-A8C3576C679A}" v="1" dt="2022-03-24T23:11:45.464"/>
    <p1510:client id="{F530C89F-CD1B-43C5-8812-EC94B605FA61}" v="4" dt="2022-03-24T16:08:56.107"/>
    <p1510:client id="{FBDD883D-7ED0-C54B-900B-CCDA244397AC}" v="8" dt="2022-03-24T20:13:11.16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7AFAF6-E229-461B-A125-5C2864486A27}" type="doc">
      <dgm:prSet loTypeId="urn:microsoft.com/office/officeart/2005/8/layout/process2" loCatId="process" qsTypeId="urn:microsoft.com/office/officeart/2005/8/quickstyle/simple1" qsCatId="simple" csTypeId="urn:microsoft.com/office/officeart/2005/8/colors/accent1_2" csCatId="accent1" phldr="1"/>
      <dgm:spPr/>
    </dgm:pt>
    <dgm:pt modelId="{78580589-A1FD-42D6-A4EC-045FA6F01EC9}">
      <dgm:prSet phldrT="[Text]" phldr="0"/>
      <dgm:spPr/>
      <dgm:t>
        <a:bodyPr/>
        <a:lstStyle/>
        <a:p>
          <a:pPr rtl="0"/>
          <a:r>
            <a:rPr lang="en-US" b="1">
              <a:latin typeface="Calibri Light" panose="020F0302020204030204"/>
            </a:rPr>
            <a:t>Q-Q Plot</a:t>
          </a:r>
          <a:r>
            <a:rPr lang="en-US" b="0">
              <a:latin typeface="Calibri Light" panose="020F0302020204030204"/>
            </a:rPr>
            <a:t> , </a:t>
          </a:r>
          <a:r>
            <a:rPr lang="en-US" b="0"/>
            <a:t>Shapiro test</a:t>
          </a:r>
          <a:r>
            <a:rPr lang="en-US" b="0">
              <a:latin typeface="Calibri Light" panose="020F0302020204030204"/>
            </a:rPr>
            <a:t> </a:t>
          </a:r>
          <a:r>
            <a:rPr lang="en-US" b="0"/>
            <a:t>tested for normality</a:t>
          </a:r>
        </a:p>
      </dgm:t>
    </dgm:pt>
    <dgm:pt modelId="{35EA47F6-BA43-4B00-B433-27D183D5A144}" type="parTrans" cxnId="{8A1EC75C-6FE4-42AF-8514-CA07E1993B2D}">
      <dgm:prSet/>
      <dgm:spPr/>
    </dgm:pt>
    <dgm:pt modelId="{6F1C93CC-AC24-4E85-8D6E-628C894C606E}" type="sibTrans" cxnId="{8A1EC75C-6FE4-42AF-8514-CA07E1993B2D}">
      <dgm:prSet/>
      <dgm:spPr/>
      <dgm:t>
        <a:bodyPr/>
        <a:lstStyle/>
        <a:p>
          <a:endParaRPr lang="en-US"/>
        </a:p>
      </dgm:t>
    </dgm:pt>
    <dgm:pt modelId="{E68E7B8F-0D2F-4B4F-B7B4-C97284AE9CE1}">
      <dgm:prSet phldrT="[Text]" phldr="0"/>
      <dgm:spPr/>
      <dgm:t>
        <a:bodyPr/>
        <a:lstStyle/>
        <a:p>
          <a:pPr rtl="0"/>
          <a:r>
            <a:rPr lang="en-US" b="1">
              <a:latin typeface="Calibri Light" panose="020F0302020204030204"/>
            </a:rPr>
            <a:t>Variance</a:t>
          </a:r>
          <a:r>
            <a:rPr lang="en-US" b="0"/>
            <a:t> difference test</a:t>
          </a:r>
        </a:p>
      </dgm:t>
    </dgm:pt>
    <dgm:pt modelId="{EE3833E7-E176-40D8-AF11-1C9B72ED9F92}" type="parTrans" cxnId="{816E449B-A9AD-47CD-AFD4-9E8B488BFDF4}">
      <dgm:prSet/>
      <dgm:spPr/>
    </dgm:pt>
    <dgm:pt modelId="{B4B6ECCA-814E-475A-8247-5CCA78653C3B}" type="sibTrans" cxnId="{816E449B-A9AD-47CD-AFD4-9E8B488BFDF4}">
      <dgm:prSet/>
      <dgm:spPr/>
      <dgm:t>
        <a:bodyPr/>
        <a:lstStyle/>
        <a:p>
          <a:endParaRPr lang="en-US"/>
        </a:p>
      </dgm:t>
    </dgm:pt>
    <dgm:pt modelId="{A86AD5DF-9DAD-440D-B0B8-9CF4DB83B432}">
      <dgm:prSet phldrT="[Text]" phldr="0"/>
      <dgm:spPr/>
      <dgm:t>
        <a:bodyPr/>
        <a:lstStyle/>
        <a:p>
          <a:pPr rtl="0"/>
          <a:r>
            <a:rPr lang="en-US" b="1">
              <a:latin typeface="Calibri Light" panose="020F0302020204030204"/>
            </a:rPr>
            <a:t>T-test</a:t>
          </a:r>
          <a:r>
            <a:rPr lang="en-US" b="0"/>
            <a:t> hypothesis testing correlation</a:t>
          </a:r>
        </a:p>
      </dgm:t>
    </dgm:pt>
    <dgm:pt modelId="{44D2934F-93CF-4BE6-8F13-8B10979CAEB8}" type="parTrans" cxnId="{0CC50D00-3E99-49D3-81B4-51A2C0ABB776}">
      <dgm:prSet/>
      <dgm:spPr/>
    </dgm:pt>
    <dgm:pt modelId="{511B7F70-B895-4D6C-BD78-9BF38D5EE9A6}" type="sibTrans" cxnId="{0CC50D00-3E99-49D3-81B4-51A2C0ABB776}">
      <dgm:prSet/>
      <dgm:spPr/>
      <dgm:t>
        <a:bodyPr/>
        <a:lstStyle/>
        <a:p>
          <a:endParaRPr lang="en-US"/>
        </a:p>
      </dgm:t>
    </dgm:pt>
    <dgm:pt modelId="{EC153969-A207-4C9E-9BD4-33A60C5F2AE4}">
      <dgm:prSet phldr="0"/>
      <dgm:spPr/>
      <dgm:t>
        <a:bodyPr/>
        <a:lstStyle/>
        <a:p>
          <a:pPr rtl="0"/>
          <a:r>
            <a:rPr lang="en-US" b="1">
              <a:latin typeface="Calibri Light" panose="020F0302020204030204"/>
            </a:rPr>
            <a:t>P-value &lt; 0.05</a:t>
          </a:r>
        </a:p>
      </dgm:t>
    </dgm:pt>
    <dgm:pt modelId="{FB4EA500-6060-4DE6-8FFB-BC21B913E90A}" type="parTrans" cxnId="{9AB0B748-37DA-4ABE-ADF8-018878B2D413}">
      <dgm:prSet/>
      <dgm:spPr/>
    </dgm:pt>
    <dgm:pt modelId="{B7A4A730-4864-44E1-9BB3-F22C0D48A4DE}" type="sibTrans" cxnId="{9AB0B748-37DA-4ABE-ADF8-018878B2D413}">
      <dgm:prSet/>
      <dgm:spPr/>
      <dgm:t>
        <a:bodyPr/>
        <a:lstStyle/>
        <a:p>
          <a:endParaRPr lang="en-US"/>
        </a:p>
      </dgm:t>
    </dgm:pt>
    <dgm:pt modelId="{251C8B69-F075-431E-9066-1CAF6B73E355}" type="pres">
      <dgm:prSet presAssocID="{CA7AFAF6-E229-461B-A125-5C2864486A27}" presName="linearFlow" presStyleCnt="0">
        <dgm:presLayoutVars>
          <dgm:resizeHandles val="exact"/>
        </dgm:presLayoutVars>
      </dgm:prSet>
      <dgm:spPr/>
    </dgm:pt>
    <dgm:pt modelId="{5CE25773-BA6C-441E-AF95-5FD7AA243275}" type="pres">
      <dgm:prSet presAssocID="{78580589-A1FD-42D6-A4EC-045FA6F01EC9}" presName="node" presStyleLbl="node1" presStyleIdx="0" presStyleCnt="4">
        <dgm:presLayoutVars>
          <dgm:bulletEnabled val="1"/>
        </dgm:presLayoutVars>
      </dgm:prSet>
      <dgm:spPr/>
    </dgm:pt>
    <dgm:pt modelId="{5D49838F-69EC-484B-B37A-B4BACC9E984B}" type="pres">
      <dgm:prSet presAssocID="{6F1C93CC-AC24-4E85-8D6E-628C894C606E}" presName="sibTrans" presStyleLbl="sibTrans2D1" presStyleIdx="0" presStyleCnt="3"/>
      <dgm:spPr/>
    </dgm:pt>
    <dgm:pt modelId="{29A37BE0-A2B2-41C1-B5F0-B6AD64F9D9D4}" type="pres">
      <dgm:prSet presAssocID="{6F1C93CC-AC24-4E85-8D6E-628C894C606E}" presName="connectorText" presStyleLbl="sibTrans2D1" presStyleIdx="0" presStyleCnt="3"/>
      <dgm:spPr/>
    </dgm:pt>
    <dgm:pt modelId="{197FB34C-FA35-4158-88BA-0B43042A557B}" type="pres">
      <dgm:prSet presAssocID="{E68E7B8F-0D2F-4B4F-B7B4-C97284AE9CE1}" presName="node" presStyleLbl="node1" presStyleIdx="1" presStyleCnt="4">
        <dgm:presLayoutVars>
          <dgm:bulletEnabled val="1"/>
        </dgm:presLayoutVars>
      </dgm:prSet>
      <dgm:spPr/>
    </dgm:pt>
    <dgm:pt modelId="{C3DC92F0-2C77-48B7-BA71-78FE615C63FE}" type="pres">
      <dgm:prSet presAssocID="{B4B6ECCA-814E-475A-8247-5CCA78653C3B}" presName="sibTrans" presStyleLbl="sibTrans2D1" presStyleIdx="1" presStyleCnt="3"/>
      <dgm:spPr/>
    </dgm:pt>
    <dgm:pt modelId="{23E59778-9C0B-40EC-B7F5-33DED269FE73}" type="pres">
      <dgm:prSet presAssocID="{B4B6ECCA-814E-475A-8247-5CCA78653C3B}" presName="connectorText" presStyleLbl="sibTrans2D1" presStyleIdx="1" presStyleCnt="3"/>
      <dgm:spPr/>
    </dgm:pt>
    <dgm:pt modelId="{981C1DAF-64E7-485B-AA27-FC4EF266BB85}" type="pres">
      <dgm:prSet presAssocID="{A86AD5DF-9DAD-440D-B0B8-9CF4DB83B432}" presName="node" presStyleLbl="node1" presStyleIdx="2" presStyleCnt="4">
        <dgm:presLayoutVars>
          <dgm:bulletEnabled val="1"/>
        </dgm:presLayoutVars>
      </dgm:prSet>
      <dgm:spPr/>
    </dgm:pt>
    <dgm:pt modelId="{AB8C2DD9-1F5D-451C-9FF6-AD43EE00F96C}" type="pres">
      <dgm:prSet presAssocID="{511B7F70-B895-4D6C-BD78-9BF38D5EE9A6}" presName="sibTrans" presStyleLbl="sibTrans2D1" presStyleIdx="2" presStyleCnt="3"/>
      <dgm:spPr/>
    </dgm:pt>
    <dgm:pt modelId="{4B843A00-A480-4EBE-A361-953DACDA8E14}" type="pres">
      <dgm:prSet presAssocID="{511B7F70-B895-4D6C-BD78-9BF38D5EE9A6}" presName="connectorText" presStyleLbl="sibTrans2D1" presStyleIdx="2" presStyleCnt="3"/>
      <dgm:spPr/>
    </dgm:pt>
    <dgm:pt modelId="{E5C81CC7-F62B-4813-A604-F7F1466D0E6E}" type="pres">
      <dgm:prSet presAssocID="{EC153969-A207-4C9E-9BD4-33A60C5F2AE4}" presName="node" presStyleLbl="node1" presStyleIdx="3" presStyleCnt="4">
        <dgm:presLayoutVars>
          <dgm:bulletEnabled val="1"/>
        </dgm:presLayoutVars>
      </dgm:prSet>
      <dgm:spPr/>
    </dgm:pt>
  </dgm:ptLst>
  <dgm:cxnLst>
    <dgm:cxn modelId="{0CC50D00-3E99-49D3-81B4-51A2C0ABB776}" srcId="{CA7AFAF6-E229-461B-A125-5C2864486A27}" destId="{A86AD5DF-9DAD-440D-B0B8-9CF4DB83B432}" srcOrd="2" destOrd="0" parTransId="{44D2934F-93CF-4BE6-8F13-8B10979CAEB8}" sibTransId="{511B7F70-B895-4D6C-BD78-9BF38D5EE9A6}"/>
    <dgm:cxn modelId="{5C4F1A0C-B8AD-4A17-ABEA-1E7314E760B7}" type="presOf" srcId="{6F1C93CC-AC24-4E85-8D6E-628C894C606E}" destId="{5D49838F-69EC-484B-B37A-B4BACC9E984B}" srcOrd="0" destOrd="0" presId="urn:microsoft.com/office/officeart/2005/8/layout/process2"/>
    <dgm:cxn modelId="{16F0F20E-1A0D-4F64-81EF-0C03EA9059B8}" type="presOf" srcId="{511B7F70-B895-4D6C-BD78-9BF38D5EE9A6}" destId="{AB8C2DD9-1F5D-451C-9FF6-AD43EE00F96C}" srcOrd="0" destOrd="0" presId="urn:microsoft.com/office/officeart/2005/8/layout/process2"/>
    <dgm:cxn modelId="{00CF0E20-EC36-4184-A5EE-B69B61EABFAA}" type="presOf" srcId="{EC153969-A207-4C9E-9BD4-33A60C5F2AE4}" destId="{E5C81CC7-F62B-4813-A604-F7F1466D0E6E}" srcOrd="0" destOrd="0" presId="urn:microsoft.com/office/officeart/2005/8/layout/process2"/>
    <dgm:cxn modelId="{C8898223-6983-4981-8CB2-1A5DBABFE9C9}" type="presOf" srcId="{CA7AFAF6-E229-461B-A125-5C2864486A27}" destId="{251C8B69-F075-431E-9066-1CAF6B73E355}" srcOrd="0" destOrd="0" presId="urn:microsoft.com/office/officeart/2005/8/layout/process2"/>
    <dgm:cxn modelId="{8A1EC75C-6FE4-42AF-8514-CA07E1993B2D}" srcId="{CA7AFAF6-E229-461B-A125-5C2864486A27}" destId="{78580589-A1FD-42D6-A4EC-045FA6F01EC9}" srcOrd="0" destOrd="0" parTransId="{35EA47F6-BA43-4B00-B433-27D183D5A144}" sibTransId="{6F1C93CC-AC24-4E85-8D6E-628C894C606E}"/>
    <dgm:cxn modelId="{9AB0B748-37DA-4ABE-ADF8-018878B2D413}" srcId="{CA7AFAF6-E229-461B-A125-5C2864486A27}" destId="{EC153969-A207-4C9E-9BD4-33A60C5F2AE4}" srcOrd="3" destOrd="0" parTransId="{FB4EA500-6060-4DE6-8FFB-BC21B913E90A}" sibTransId="{B7A4A730-4864-44E1-9BB3-F22C0D48A4DE}"/>
    <dgm:cxn modelId="{565A2C4B-0742-40B0-95B2-996CF6E0B854}" type="presOf" srcId="{A86AD5DF-9DAD-440D-B0B8-9CF4DB83B432}" destId="{981C1DAF-64E7-485B-AA27-FC4EF266BB85}" srcOrd="0" destOrd="0" presId="urn:microsoft.com/office/officeart/2005/8/layout/process2"/>
    <dgm:cxn modelId="{01235F57-221D-4A96-839F-5F345BB2DEBA}" type="presOf" srcId="{B4B6ECCA-814E-475A-8247-5CCA78653C3B}" destId="{23E59778-9C0B-40EC-B7F5-33DED269FE73}" srcOrd="1" destOrd="0" presId="urn:microsoft.com/office/officeart/2005/8/layout/process2"/>
    <dgm:cxn modelId="{FA41375A-1159-449E-A678-75A6715A5F23}" type="presOf" srcId="{E68E7B8F-0D2F-4B4F-B7B4-C97284AE9CE1}" destId="{197FB34C-FA35-4158-88BA-0B43042A557B}" srcOrd="0" destOrd="0" presId="urn:microsoft.com/office/officeart/2005/8/layout/process2"/>
    <dgm:cxn modelId="{816E449B-A9AD-47CD-AFD4-9E8B488BFDF4}" srcId="{CA7AFAF6-E229-461B-A125-5C2864486A27}" destId="{E68E7B8F-0D2F-4B4F-B7B4-C97284AE9CE1}" srcOrd="1" destOrd="0" parTransId="{EE3833E7-E176-40D8-AF11-1C9B72ED9F92}" sibTransId="{B4B6ECCA-814E-475A-8247-5CCA78653C3B}"/>
    <dgm:cxn modelId="{C77C1FA3-D982-4A99-B634-F9489462F9F2}" type="presOf" srcId="{B4B6ECCA-814E-475A-8247-5CCA78653C3B}" destId="{C3DC92F0-2C77-48B7-BA71-78FE615C63FE}" srcOrd="0" destOrd="0" presId="urn:microsoft.com/office/officeart/2005/8/layout/process2"/>
    <dgm:cxn modelId="{A10C59A9-A056-4BB0-A842-5328EB2CB425}" type="presOf" srcId="{78580589-A1FD-42D6-A4EC-045FA6F01EC9}" destId="{5CE25773-BA6C-441E-AF95-5FD7AA243275}" srcOrd="0" destOrd="0" presId="urn:microsoft.com/office/officeart/2005/8/layout/process2"/>
    <dgm:cxn modelId="{EA8824AA-24FD-4E64-A242-1B91262CB6F4}" type="presOf" srcId="{6F1C93CC-AC24-4E85-8D6E-628C894C606E}" destId="{29A37BE0-A2B2-41C1-B5F0-B6AD64F9D9D4}" srcOrd="1" destOrd="0" presId="urn:microsoft.com/office/officeart/2005/8/layout/process2"/>
    <dgm:cxn modelId="{D00CFDF5-756F-49FF-8BD0-9D09B0A4ED70}" type="presOf" srcId="{511B7F70-B895-4D6C-BD78-9BF38D5EE9A6}" destId="{4B843A00-A480-4EBE-A361-953DACDA8E14}" srcOrd="1" destOrd="0" presId="urn:microsoft.com/office/officeart/2005/8/layout/process2"/>
    <dgm:cxn modelId="{C3B76F45-3F75-4791-BBB7-8E62BAA6D5B6}" type="presParOf" srcId="{251C8B69-F075-431E-9066-1CAF6B73E355}" destId="{5CE25773-BA6C-441E-AF95-5FD7AA243275}" srcOrd="0" destOrd="0" presId="urn:microsoft.com/office/officeart/2005/8/layout/process2"/>
    <dgm:cxn modelId="{EF217F8E-EF4F-42D9-ADB6-D1BC5DC2CC41}" type="presParOf" srcId="{251C8B69-F075-431E-9066-1CAF6B73E355}" destId="{5D49838F-69EC-484B-B37A-B4BACC9E984B}" srcOrd="1" destOrd="0" presId="urn:microsoft.com/office/officeart/2005/8/layout/process2"/>
    <dgm:cxn modelId="{7FAB282A-5505-4500-A526-184D37947D2A}" type="presParOf" srcId="{5D49838F-69EC-484B-B37A-B4BACC9E984B}" destId="{29A37BE0-A2B2-41C1-B5F0-B6AD64F9D9D4}" srcOrd="0" destOrd="0" presId="urn:microsoft.com/office/officeart/2005/8/layout/process2"/>
    <dgm:cxn modelId="{47BFA01C-755D-4F75-9E8B-59EFA4BE6E99}" type="presParOf" srcId="{251C8B69-F075-431E-9066-1CAF6B73E355}" destId="{197FB34C-FA35-4158-88BA-0B43042A557B}" srcOrd="2" destOrd="0" presId="urn:microsoft.com/office/officeart/2005/8/layout/process2"/>
    <dgm:cxn modelId="{405F5E1D-56D7-4D10-94A5-2C4E6DDF0B91}" type="presParOf" srcId="{251C8B69-F075-431E-9066-1CAF6B73E355}" destId="{C3DC92F0-2C77-48B7-BA71-78FE615C63FE}" srcOrd="3" destOrd="0" presId="urn:microsoft.com/office/officeart/2005/8/layout/process2"/>
    <dgm:cxn modelId="{1844DD7F-A25D-441B-A1DA-C9E5E39191F0}" type="presParOf" srcId="{C3DC92F0-2C77-48B7-BA71-78FE615C63FE}" destId="{23E59778-9C0B-40EC-B7F5-33DED269FE73}" srcOrd="0" destOrd="0" presId="urn:microsoft.com/office/officeart/2005/8/layout/process2"/>
    <dgm:cxn modelId="{C9E4896B-DC67-4D6B-9F86-70C9E958B298}" type="presParOf" srcId="{251C8B69-F075-431E-9066-1CAF6B73E355}" destId="{981C1DAF-64E7-485B-AA27-FC4EF266BB85}" srcOrd="4" destOrd="0" presId="urn:microsoft.com/office/officeart/2005/8/layout/process2"/>
    <dgm:cxn modelId="{69CC1D00-F840-4E5E-84B8-34157056D199}" type="presParOf" srcId="{251C8B69-F075-431E-9066-1CAF6B73E355}" destId="{AB8C2DD9-1F5D-451C-9FF6-AD43EE00F96C}" srcOrd="5" destOrd="0" presId="urn:microsoft.com/office/officeart/2005/8/layout/process2"/>
    <dgm:cxn modelId="{2A7219DA-9FAC-4017-AFBE-5B96DD957AC0}" type="presParOf" srcId="{AB8C2DD9-1F5D-451C-9FF6-AD43EE00F96C}" destId="{4B843A00-A480-4EBE-A361-953DACDA8E14}" srcOrd="0" destOrd="0" presId="urn:microsoft.com/office/officeart/2005/8/layout/process2"/>
    <dgm:cxn modelId="{0CDD48C3-62E3-48D7-9EFB-F6FC0A7C4EEE}" type="presParOf" srcId="{251C8B69-F075-431E-9066-1CAF6B73E355}" destId="{E5C81CC7-F62B-4813-A604-F7F1466D0E6E}"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7AFAF6-E229-461B-A125-5C2864486A27}" type="doc">
      <dgm:prSet loTypeId="urn:microsoft.com/office/officeart/2005/8/layout/process2" loCatId="process" qsTypeId="urn:microsoft.com/office/officeart/2005/8/quickstyle/simple1" qsCatId="simple" csTypeId="urn:microsoft.com/office/officeart/2005/8/colors/accent1_2" csCatId="accent1" phldr="1"/>
      <dgm:spPr/>
    </dgm:pt>
    <dgm:pt modelId="{E68E7B8F-0D2F-4B4F-B7B4-C97284AE9CE1}">
      <dgm:prSet phldrT="[Text]" phldr="0"/>
      <dgm:spPr/>
      <dgm:t>
        <a:bodyPr/>
        <a:lstStyle/>
        <a:p>
          <a:pPr rtl="0"/>
          <a:r>
            <a:rPr lang="en-US" b="1">
              <a:latin typeface="Calibri Light" panose="020F0302020204030204"/>
            </a:rPr>
            <a:t>Use 10-fold cross-vlidation</a:t>
          </a:r>
          <a:endParaRPr lang="en-US" b="1"/>
        </a:p>
      </dgm:t>
    </dgm:pt>
    <dgm:pt modelId="{EE3833E7-E176-40D8-AF11-1C9B72ED9F92}" type="parTrans" cxnId="{816E449B-A9AD-47CD-AFD4-9E8B488BFDF4}">
      <dgm:prSet/>
      <dgm:spPr/>
    </dgm:pt>
    <dgm:pt modelId="{B4B6ECCA-814E-475A-8247-5CCA78653C3B}" type="sibTrans" cxnId="{816E449B-A9AD-47CD-AFD4-9E8B488BFDF4}">
      <dgm:prSet/>
      <dgm:spPr/>
      <dgm:t>
        <a:bodyPr/>
        <a:lstStyle/>
        <a:p>
          <a:endParaRPr lang="en-US"/>
        </a:p>
      </dgm:t>
    </dgm:pt>
    <dgm:pt modelId="{A86AD5DF-9DAD-440D-B0B8-9CF4DB83B432}">
      <dgm:prSet phldrT="[Text]" phldr="0"/>
      <dgm:spPr/>
      <dgm:t>
        <a:bodyPr/>
        <a:lstStyle/>
        <a:p>
          <a:pPr rtl="0"/>
          <a:r>
            <a:rPr lang="en-US" b="1">
              <a:latin typeface="Calibri Light" panose="020F0302020204030204"/>
            </a:rPr>
            <a:t>Use logistic regression, LDA, QDA, SVM to fit model</a:t>
          </a:r>
          <a:endParaRPr lang="en-US" b="1"/>
        </a:p>
      </dgm:t>
    </dgm:pt>
    <dgm:pt modelId="{44D2934F-93CF-4BE6-8F13-8B10979CAEB8}" type="parTrans" cxnId="{0CC50D00-3E99-49D3-81B4-51A2C0ABB776}">
      <dgm:prSet/>
      <dgm:spPr/>
    </dgm:pt>
    <dgm:pt modelId="{511B7F70-B895-4D6C-BD78-9BF38D5EE9A6}" type="sibTrans" cxnId="{0CC50D00-3E99-49D3-81B4-51A2C0ABB776}">
      <dgm:prSet/>
      <dgm:spPr/>
      <dgm:t>
        <a:bodyPr/>
        <a:lstStyle/>
        <a:p>
          <a:endParaRPr lang="en-US"/>
        </a:p>
      </dgm:t>
    </dgm:pt>
    <dgm:pt modelId="{EC153969-A207-4C9E-9BD4-33A60C5F2AE4}">
      <dgm:prSet phldr="0"/>
      <dgm:spPr/>
      <dgm:t>
        <a:bodyPr/>
        <a:lstStyle/>
        <a:p>
          <a:pPr rtl="0"/>
          <a:r>
            <a:rPr lang="en-US" b="1">
              <a:latin typeface="Calibri Light" panose="020F0302020204030204"/>
            </a:rPr>
            <a:t>Use trained model to predict test datasets</a:t>
          </a:r>
        </a:p>
      </dgm:t>
    </dgm:pt>
    <dgm:pt modelId="{FB4EA500-6060-4DE6-8FFB-BC21B913E90A}" type="parTrans" cxnId="{9AB0B748-37DA-4ABE-ADF8-018878B2D413}">
      <dgm:prSet/>
      <dgm:spPr/>
    </dgm:pt>
    <dgm:pt modelId="{B7A4A730-4864-44E1-9BB3-F22C0D48A4DE}" type="sibTrans" cxnId="{9AB0B748-37DA-4ABE-ADF8-018878B2D413}">
      <dgm:prSet/>
      <dgm:spPr/>
      <dgm:t>
        <a:bodyPr/>
        <a:lstStyle/>
        <a:p>
          <a:endParaRPr lang="en-US"/>
        </a:p>
      </dgm:t>
    </dgm:pt>
    <dgm:pt modelId="{1C7E52D5-A945-47FC-A768-0EAA6A7DE9F2}">
      <dgm:prSet phldr="0"/>
      <dgm:spPr/>
      <dgm:t>
        <a:bodyPr/>
        <a:lstStyle/>
        <a:p>
          <a:pPr rtl="0"/>
          <a:r>
            <a:rPr lang="en-US" b="1">
              <a:latin typeface="Calibri Light" panose="020F0302020204030204"/>
            </a:rPr>
            <a:t>Scale three variables</a:t>
          </a:r>
          <a:endParaRPr lang="en-US"/>
        </a:p>
      </dgm:t>
    </dgm:pt>
    <dgm:pt modelId="{26D3161D-A0AA-4C7C-ADBC-3EC02F40EBC5}" type="parTrans" cxnId="{D544491C-1EBC-428A-81EE-C1870FDC78C0}">
      <dgm:prSet/>
      <dgm:spPr/>
    </dgm:pt>
    <dgm:pt modelId="{7561E057-C580-4C4E-8958-E6FFA9CE5126}" type="sibTrans" cxnId="{D544491C-1EBC-428A-81EE-C1870FDC78C0}">
      <dgm:prSet/>
      <dgm:spPr/>
      <dgm:t>
        <a:bodyPr/>
        <a:lstStyle/>
        <a:p>
          <a:endParaRPr lang="zh-CN" altLang="en-US"/>
        </a:p>
      </dgm:t>
    </dgm:pt>
    <dgm:pt modelId="{251C8B69-F075-431E-9066-1CAF6B73E355}" type="pres">
      <dgm:prSet presAssocID="{CA7AFAF6-E229-461B-A125-5C2864486A27}" presName="linearFlow" presStyleCnt="0">
        <dgm:presLayoutVars>
          <dgm:resizeHandles val="exact"/>
        </dgm:presLayoutVars>
      </dgm:prSet>
      <dgm:spPr/>
    </dgm:pt>
    <dgm:pt modelId="{1A44363F-63AD-4F76-9D7F-918303D5B216}" type="pres">
      <dgm:prSet presAssocID="{1C7E52D5-A945-47FC-A768-0EAA6A7DE9F2}" presName="node" presStyleLbl="node1" presStyleIdx="0" presStyleCnt="4">
        <dgm:presLayoutVars>
          <dgm:bulletEnabled val="1"/>
        </dgm:presLayoutVars>
      </dgm:prSet>
      <dgm:spPr/>
    </dgm:pt>
    <dgm:pt modelId="{576F4704-5BAB-406C-A7A9-F38D73DC5D4E}" type="pres">
      <dgm:prSet presAssocID="{7561E057-C580-4C4E-8958-E6FFA9CE5126}" presName="sibTrans" presStyleLbl="sibTrans2D1" presStyleIdx="0" presStyleCnt="3"/>
      <dgm:spPr/>
    </dgm:pt>
    <dgm:pt modelId="{981BEF54-B6D7-4242-A120-21F62090619C}" type="pres">
      <dgm:prSet presAssocID="{7561E057-C580-4C4E-8958-E6FFA9CE5126}" presName="connectorText" presStyleLbl="sibTrans2D1" presStyleIdx="0" presStyleCnt="3"/>
      <dgm:spPr/>
    </dgm:pt>
    <dgm:pt modelId="{197FB34C-FA35-4158-88BA-0B43042A557B}" type="pres">
      <dgm:prSet presAssocID="{E68E7B8F-0D2F-4B4F-B7B4-C97284AE9CE1}" presName="node" presStyleLbl="node1" presStyleIdx="1" presStyleCnt="4">
        <dgm:presLayoutVars>
          <dgm:bulletEnabled val="1"/>
        </dgm:presLayoutVars>
      </dgm:prSet>
      <dgm:spPr/>
    </dgm:pt>
    <dgm:pt modelId="{C3DC92F0-2C77-48B7-BA71-78FE615C63FE}" type="pres">
      <dgm:prSet presAssocID="{B4B6ECCA-814E-475A-8247-5CCA78653C3B}" presName="sibTrans" presStyleLbl="sibTrans2D1" presStyleIdx="1" presStyleCnt="3"/>
      <dgm:spPr/>
    </dgm:pt>
    <dgm:pt modelId="{23E59778-9C0B-40EC-B7F5-33DED269FE73}" type="pres">
      <dgm:prSet presAssocID="{B4B6ECCA-814E-475A-8247-5CCA78653C3B}" presName="connectorText" presStyleLbl="sibTrans2D1" presStyleIdx="1" presStyleCnt="3"/>
      <dgm:spPr/>
    </dgm:pt>
    <dgm:pt modelId="{981C1DAF-64E7-485B-AA27-FC4EF266BB85}" type="pres">
      <dgm:prSet presAssocID="{A86AD5DF-9DAD-440D-B0B8-9CF4DB83B432}" presName="node" presStyleLbl="node1" presStyleIdx="2" presStyleCnt="4">
        <dgm:presLayoutVars>
          <dgm:bulletEnabled val="1"/>
        </dgm:presLayoutVars>
      </dgm:prSet>
      <dgm:spPr/>
    </dgm:pt>
    <dgm:pt modelId="{AB8C2DD9-1F5D-451C-9FF6-AD43EE00F96C}" type="pres">
      <dgm:prSet presAssocID="{511B7F70-B895-4D6C-BD78-9BF38D5EE9A6}" presName="sibTrans" presStyleLbl="sibTrans2D1" presStyleIdx="2" presStyleCnt="3"/>
      <dgm:spPr/>
    </dgm:pt>
    <dgm:pt modelId="{4B843A00-A480-4EBE-A361-953DACDA8E14}" type="pres">
      <dgm:prSet presAssocID="{511B7F70-B895-4D6C-BD78-9BF38D5EE9A6}" presName="connectorText" presStyleLbl="sibTrans2D1" presStyleIdx="2" presStyleCnt="3"/>
      <dgm:spPr/>
    </dgm:pt>
    <dgm:pt modelId="{E5C81CC7-F62B-4813-A604-F7F1466D0E6E}" type="pres">
      <dgm:prSet presAssocID="{EC153969-A207-4C9E-9BD4-33A60C5F2AE4}" presName="node" presStyleLbl="node1" presStyleIdx="3" presStyleCnt="4">
        <dgm:presLayoutVars>
          <dgm:bulletEnabled val="1"/>
        </dgm:presLayoutVars>
      </dgm:prSet>
      <dgm:spPr/>
    </dgm:pt>
  </dgm:ptLst>
  <dgm:cxnLst>
    <dgm:cxn modelId="{0CC50D00-3E99-49D3-81B4-51A2C0ABB776}" srcId="{CA7AFAF6-E229-461B-A125-5C2864486A27}" destId="{A86AD5DF-9DAD-440D-B0B8-9CF4DB83B432}" srcOrd="2" destOrd="0" parTransId="{44D2934F-93CF-4BE6-8F13-8B10979CAEB8}" sibTransId="{511B7F70-B895-4D6C-BD78-9BF38D5EE9A6}"/>
    <dgm:cxn modelId="{4CF01E14-213E-4A0E-AB4F-E7B051D562A3}" type="presOf" srcId="{A86AD5DF-9DAD-440D-B0B8-9CF4DB83B432}" destId="{981C1DAF-64E7-485B-AA27-FC4EF266BB85}" srcOrd="0" destOrd="0" presId="urn:microsoft.com/office/officeart/2005/8/layout/process2"/>
    <dgm:cxn modelId="{D544491C-1EBC-428A-81EE-C1870FDC78C0}" srcId="{CA7AFAF6-E229-461B-A125-5C2864486A27}" destId="{1C7E52D5-A945-47FC-A768-0EAA6A7DE9F2}" srcOrd="0" destOrd="0" parTransId="{26D3161D-A0AA-4C7C-ADBC-3EC02F40EBC5}" sibTransId="{7561E057-C580-4C4E-8958-E6FFA9CE5126}"/>
    <dgm:cxn modelId="{C8898223-6983-4981-8CB2-1A5DBABFE9C9}" type="presOf" srcId="{CA7AFAF6-E229-461B-A125-5C2864486A27}" destId="{251C8B69-F075-431E-9066-1CAF6B73E355}" srcOrd="0" destOrd="0" presId="urn:microsoft.com/office/officeart/2005/8/layout/process2"/>
    <dgm:cxn modelId="{99EC555D-4E33-4508-B952-DDFA45B00635}" type="presOf" srcId="{1C7E52D5-A945-47FC-A768-0EAA6A7DE9F2}" destId="{1A44363F-63AD-4F76-9D7F-918303D5B216}" srcOrd="0" destOrd="0" presId="urn:microsoft.com/office/officeart/2005/8/layout/process2"/>
    <dgm:cxn modelId="{8FEC1764-431B-4C46-85F0-8DEE5C464532}" type="presOf" srcId="{511B7F70-B895-4D6C-BD78-9BF38D5EE9A6}" destId="{AB8C2DD9-1F5D-451C-9FF6-AD43EE00F96C}" srcOrd="0" destOrd="0" presId="urn:microsoft.com/office/officeart/2005/8/layout/process2"/>
    <dgm:cxn modelId="{9AB0B748-37DA-4ABE-ADF8-018878B2D413}" srcId="{CA7AFAF6-E229-461B-A125-5C2864486A27}" destId="{EC153969-A207-4C9E-9BD4-33A60C5F2AE4}" srcOrd="3" destOrd="0" parTransId="{FB4EA500-6060-4DE6-8FFB-BC21B913E90A}" sibTransId="{B7A4A730-4864-44E1-9BB3-F22C0D48A4DE}"/>
    <dgm:cxn modelId="{EB857D6A-C264-40F8-ACC2-F6ACA17FD15F}" type="presOf" srcId="{EC153969-A207-4C9E-9BD4-33A60C5F2AE4}" destId="{E5C81CC7-F62B-4813-A604-F7F1466D0E6E}" srcOrd="0" destOrd="0" presId="urn:microsoft.com/office/officeart/2005/8/layout/process2"/>
    <dgm:cxn modelId="{3C6A706B-B060-41C3-B0EC-758476C5AE64}" type="presOf" srcId="{B4B6ECCA-814E-475A-8247-5CCA78653C3B}" destId="{23E59778-9C0B-40EC-B7F5-33DED269FE73}" srcOrd="1" destOrd="0" presId="urn:microsoft.com/office/officeart/2005/8/layout/process2"/>
    <dgm:cxn modelId="{7B4D6C76-AF07-4D99-AB49-E9959BA6894A}" type="presOf" srcId="{7561E057-C580-4C4E-8958-E6FFA9CE5126}" destId="{576F4704-5BAB-406C-A7A9-F38D73DC5D4E}" srcOrd="0" destOrd="0" presId="urn:microsoft.com/office/officeart/2005/8/layout/process2"/>
    <dgm:cxn modelId="{816E449B-A9AD-47CD-AFD4-9E8B488BFDF4}" srcId="{CA7AFAF6-E229-461B-A125-5C2864486A27}" destId="{E68E7B8F-0D2F-4B4F-B7B4-C97284AE9CE1}" srcOrd="1" destOrd="0" parTransId="{EE3833E7-E176-40D8-AF11-1C9B72ED9F92}" sibTransId="{B4B6ECCA-814E-475A-8247-5CCA78653C3B}"/>
    <dgm:cxn modelId="{96A1E2B8-A822-4CE4-B006-58C5485FA6B3}" type="presOf" srcId="{7561E057-C580-4C4E-8958-E6FFA9CE5126}" destId="{981BEF54-B6D7-4242-A120-21F62090619C}" srcOrd="1" destOrd="0" presId="urn:microsoft.com/office/officeart/2005/8/layout/process2"/>
    <dgm:cxn modelId="{1A3DC9BE-5F39-4F68-B8D8-AF9EA5BA95FD}" type="presOf" srcId="{511B7F70-B895-4D6C-BD78-9BF38D5EE9A6}" destId="{4B843A00-A480-4EBE-A361-953DACDA8E14}" srcOrd="1" destOrd="0" presId="urn:microsoft.com/office/officeart/2005/8/layout/process2"/>
    <dgm:cxn modelId="{10DEE9D9-1B89-489A-881E-2AE679249A4E}" type="presOf" srcId="{E68E7B8F-0D2F-4B4F-B7B4-C97284AE9CE1}" destId="{197FB34C-FA35-4158-88BA-0B43042A557B}" srcOrd="0" destOrd="0" presId="urn:microsoft.com/office/officeart/2005/8/layout/process2"/>
    <dgm:cxn modelId="{0EA200FD-4126-4902-99E0-C810E544CA11}" type="presOf" srcId="{B4B6ECCA-814E-475A-8247-5CCA78653C3B}" destId="{C3DC92F0-2C77-48B7-BA71-78FE615C63FE}" srcOrd="0" destOrd="0" presId="urn:microsoft.com/office/officeart/2005/8/layout/process2"/>
    <dgm:cxn modelId="{3C64C6DE-9B2D-4899-9774-1708B7213C15}" type="presParOf" srcId="{251C8B69-F075-431E-9066-1CAF6B73E355}" destId="{1A44363F-63AD-4F76-9D7F-918303D5B216}" srcOrd="0" destOrd="0" presId="urn:microsoft.com/office/officeart/2005/8/layout/process2"/>
    <dgm:cxn modelId="{DDF1FCB9-0712-4F65-A5AE-FBAB93AE121F}" type="presParOf" srcId="{251C8B69-F075-431E-9066-1CAF6B73E355}" destId="{576F4704-5BAB-406C-A7A9-F38D73DC5D4E}" srcOrd="1" destOrd="0" presId="urn:microsoft.com/office/officeart/2005/8/layout/process2"/>
    <dgm:cxn modelId="{7CBBE2D9-97BB-403C-9443-AB078FA3B82F}" type="presParOf" srcId="{576F4704-5BAB-406C-A7A9-F38D73DC5D4E}" destId="{981BEF54-B6D7-4242-A120-21F62090619C}" srcOrd="0" destOrd="0" presId="urn:microsoft.com/office/officeart/2005/8/layout/process2"/>
    <dgm:cxn modelId="{F87CC4C2-6A6D-4CBC-87C2-74144D1D02EC}" type="presParOf" srcId="{251C8B69-F075-431E-9066-1CAF6B73E355}" destId="{197FB34C-FA35-4158-88BA-0B43042A557B}" srcOrd="2" destOrd="0" presId="urn:microsoft.com/office/officeart/2005/8/layout/process2"/>
    <dgm:cxn modelId="{8B6F9EC4-45BC-4B68-8677-9F308D0C47CA}" type="presParOf" srcId="{251C8B69-F075-431E-9066-1CAF6B73E355}" destId="{C3DC92F0-2C77-48B7-BA71-78FE615C63FE}" srcOrd="3" destOrd="0" presId="urn:microsoft.com/office/officeart/2005/8/layout/process2"/>
    <dgm:cxn modelId="{2F9C22F0-1863-4772-B979-42591EC2A00F}" type="presParOf" srcId="{C3DC92F0-2C77-48B7-BA71-78FE615C63FE}" destId="{23E59778-9C0B-40EC-B7F5-33DED269FE73}" srcOrd="0" destOrd="0" presId="urn:microsoft.com/office/officeart/2005/8/layout/process2"/>
    <dgm:cxn modelId="{A3B363D2-9BB1-4B7B-8906-5C9B3008C0BA}" type="presParOf" srcId="{251C8B69-F075-431E-9066-1CAF6B73E355}" destId="{981C1DAF-64E7-485B-AA27-FC4EF266BB85}" srcOrd="4" destOrd="0" presId="urn:microsoft.com/office/officeart/2005/8/layout/process2"/>
    <dgm:cxn modelId="{6B5883ED-9E9E-4B4F-9433-006C64E69C3A}" type="presParOf" srcId="{251C8B69-F075-431E-9066-1CAF6B73E355}" destId="{AB8C2DD9-1F5D-451C-9FF6-AD43EE00F96C}" srcOrd="5" destOrd="0" presId="urn:microsoft.com/office/officeart/2005/8/layout/process2"/>
    <dgm:cxn modelId="{3BB03891-9779-4F05-9021-7D3972E8FD56}" type="presParOf" srcId="{AB8C2DD9-1F5D-451C-9FF6-AD43EE00F96C}" destId="{4B843A00-A480-4EBE-A361-953DACDA8E14}" srcOrd="0" destOrd="0" presId="urn:microsoft.com/office/officeart/2005/8/layout/process2"/>
    <dgm:cxn modelId="{27783CF5-7ADD-492A-A391-5C170B61D338}" type="presParOf" srcId="{251C8B69-F075-431E-9066-1CAF6B73E355}" destId="{E5C81CC7-F62B-4813-A604-F7F1466D0E6E}"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25773-BA6C-441E-AF95-5FD7AA243275}">
      <dsp:nvSpPr>
        <dsp:cNvPr id="0" name=""/>
        <dsp:cNvSpPr/>
      </dsp:nvSpPr>
      <dsp:spPr>
        <a:xfrm>
          <a:off x="981862" y="1829"/>
          <a:ext cx="2441413" cy="68053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Light" panose="020F0302020204030204"/>
            </a:rPr>
            <a:t>Q-Q Plot</a:t>
          </a:r>
          <a:r>
            <a:rPr lang="en-US" sz="1800" b="0" kern="1200">
              <a:latin typeface="Calibri Light" panose="020F0302020204030204"/>
            </a:rPr>
            <a:t> , </a:t>
          </a:r>
          <a:r>
            <a:rPr lang="en-US" sz="1800" b="0" kern="1200"/>
            <a:t>Shapiro test</a:t>
          </a:r>
          <a:r>
            <a:rPr lang="en-US" sz="1800" b="0" kern="1200">
              <a:latin typeface="Calibri Light" panose="020F0302020204030204"/>
            </a:rPr>
            <a:t> </a:t>
          </a:r>
          <a:r>
            <a:rPr lang="en-US" sz="1800" b="0" kern="1200"/>
            <a:t>tested for normality</a:t>
          </a:r>
        </a:p>
      </dsp:txBody>
      <dsp:txXfrm>
        <a:off x="1001794" y="21761"/>
        <a:ext cx="2401549" cy="640669"/>
      </dsp:txXfrm>
    </dsp:sp>
    <dsp:sp modelId="{5D49838F-69EC-484B-B37A-B4BACC9E984B}">
      <dsp:nvSpPr>
        <dsp:cNvPr id="0" name=""/>
        <dsp:cNvSpPr/>
      </dsp:nvSpPr>
      <dsp:spPr>
        <a:xfrm rot="5400000">
          <a:off x="2074969" y="699376"/>
          <a:ext cx="255200" cy="306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110697" y="724896"/>
        <a:ext cx="183744" cy="178640"/>
      </dsp:txXfrm>
    </dsp:sp>
    <dsp:sp modelId="{197FB34C-FA35-4158-88BA-0B43042A557B}">
      <dsp:nvSpPr>
        <dsp:cNvPr id="0" name=""/>
        <dsp:cNvSpPr/>
      </dsp:nvSpPr>
      <dsp:spPr>
        <a:xfrm>
          <a:off x="981862" y="1022629"/>
          <a:ext cx="2441413" cy="68053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Light" panose="020F0302020204030204"/>
            </a:rPr>
            <a:t>Variance</a:t>
          </a:r>
          <a:r>
            <a:rPr lang="en-US" sz="1800" b="0" kern="1200"/>
            <a:t> difference test</a:t>
          </a:r>
        </a:p>
      </dsp:txBody>
      <dsp:txXfrm>
        <a:off x="1001794" y="1042561"/>
        <a:ext cx="2401549" cy="640669"/>
      </dsp:txXfrm>
    </dsp:sp>
    <dsp:sp modelId="{C3DC92F0-2C77-48B7-BA71-78FE615C63FE}">
      <dsp:nvSpPr>
        <dsp:cNvPr id="0" name=""/>
        <dsp:cNvSpPr/>
      </dsp:nvSpPr>
      <dsp:spPr>
        <a:xfrm rot="5400000">
          <a:off x="2074969" y="1720176"/>
          <a:ext cx="255200" cy="306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110697" y="1745696"/>
        <a:ext cx="183744" cy="178640"/>
      </dsp:txXfrm>
    </dsp:sp>
    <dsp:sp modelId="{981C1DAF-64E7-485B-AA27-FC4EF266BB85}">
      <dsp:nvSpPr>
        <dsp:cNvPr id="0" name=""/>
        <dsp:cNvSpPr/>
      </dsp:nvSpPr>
      <dsp:spPr>
        <a:xfrm>
          <a:off x="981862" y="2043429"/>
          <a:ext cx="2441413" cy="68053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Light" panose="020F0302020204030204"/>
            </a:rPr>
            <a:t>T-test</a:t>
          </a:r>
          <a:r>
            <a:rPr lang="en-US" sz="1800" b="0" kern="1200"/>
            <a:t> hypothesis testing correlation</a:t>
          </a:r>
        </a:p>
      </dsp:txBody>
      <dsp:txXfrm>
        <a:off x="1001794" y="2063361"/>
        <a:ext cx="2401549" cy="640669"/>
      </dsp:txXfrm>
    </dsp:sp>
    <dsp:sp modelId="{AB8C2DD9-1F5D-451C-9FF6-AD43EE00F96C}">
      <dsp:nvSpPr>
        <dsp:cNvPr id="0" name=""/>
        <dsp:cNvSpPr/>
      </dsp:nvSpPr>
      <dsp:spPr>
        <a:xfrm rot="5400000">
          <a:off x="2074969" y="2740976"/>
          <a:ext cx="255200" cy="306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110697" y="2766496"/>
        <a:ext cx="183744" cy="178640"/>
      </dsp:txXfrm>
    </dsp:sp>
    <dsp:sp modelId="{E5C81CC7-F62B-4813-A604-F7F1466D0E6E}">
      <dsp:nvSpPr>
        <dsp:cNvPr id="0" name=""/>
        <dsp:cNvSpPr/>
      </dsp:nvSpPr>
      <dsp:spPr>
        <a:xfrm>
          <a:off x="981862" y="3064230"/>
          <a:ext cx="2441413" cy="68053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Calibri Light" panose="020F0302020204030204"/>
            </a:rPr>
            <a:t>P-value &lt; 0.05</a:t>
          </a:r>
        </a:p>
      </dsp:txBody>
      <dsp:txXfrm>
        <a:off x="1001794" y="3084162"/>
        <a:ext cx="2401549" cy="640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4363F-63AD-4F76-9D7F-918303D5B216}">
      <dsp:nvSpPr>
        <dsp:cNvPr id="0" name=""/>
        <dsp:cNvSpPr/>
      </dsp:nvSpPr>
      <dsp:spPr>
        <a:xfrm>
          <a:off x="536514" y="1655"/>
          <a:ext cx="2392309" cy="61594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Light" panose="020F0302020204030204"/>
            </a:rPr>
            <a:t>Scale three variables</a:t>
          </a:r>
          <a:endParaRPr lang="en-US" sz="1600" kern="1200"/>
        </a:p>
      </dsp:txBody>
      <dsp:txXfrm>
        <a:off x="554554" y="19695"/>
        <a:ext cx="2356229" cy="579862"/>
      </dsp:txXfrm>
    </dsp:sp>
    <dsp:sp modelId="{576F4704-5BAB-406C-A7A9-F38D73DC5D4E}">
      <dsp:nvSpPr>
        <dsp:cNvPr id="0" name=""/>
        <dsp:cNvSpPr/>
      </dsp:nvSpPr>
      <dsp:spPr>
        <a:xfrm rot="5400000">
          <a:off x="1617180" y="632996"/>
          <a:ext cx="230978" cy="2771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rot="-5400000">
        <a:off x="1649518" y="656094"/>
        <a:ext cx="166303" cy="161685"/>
      </dsp:txXfrm>
    </dsp:sp>
    <dsp:sp modelId="{197FB34C-FA35-4158-88BA-0B43042A557B}">
      <dsp:nvSpPr>
        <dsp:cNvPr id="0" name=""/>
        <dsp:cNvSpPr/>
      </dsp:nvSpPr>
      <dsp:spPr>
        <a:xfrm>
          <a:off x="536514" y="925568"/>
          <a:ext cx="2392309" cy="61594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Light" panose="020F0302020204030204"/>
            </a:rPr>
            <a:t>Use 10-fold cross-vlidation</a:t>
          </a:r>
          <a:endParaRPr lang="en-US" sz="1600" b="1" kern="1200"/>
        </a:p>
      </dsp:txBody>
      <dsp:txXfrm>
        <a:off x="554554" y="943608"/>
        <a:ext cx="2356229" cy="579862"/>
      </dsp:txXfrm>
    </dsp:sp>
    <dsp:sp modelId="{C3DC92F0-2C77-48B7-BA71-78FE615C63FE}">
      <dsp:nvSpPr>
        <dsp:cNvPr id="0" name=""/>
        <dsp:cNvSpPr/>
      </dsp:nvSpPr>
      <dsp:spPr>
        <a:xfrm rot="5400000">
          <a:off x="1617180" y="1556909"/>
          <a:ext cx="230978" cy="2771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649518" y="1580007"/>
        <a:ext cx="166303" cy="161685"/>
      </dsp:txXfrm>
    </dsp:sp>
    <dsp:sp modelId="{981C1DAF-64E7-485B-AA27-FC4EF266BB85}">
      <dsp:nvSpPr>
        <dsp:cNvPr id="0" name=""/>
        <dsp:cNvSpPr/>
      </dsp:nvSpPr>
      <dsp:spPr>
        <a:xfrm>
          <a:off x="536514" y="1849482"/>
          <a:ext cx="2392309" cy="61594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Light" panose="020F0302020204030204"/>
            </a:rPr>
            <a:t>Use logistic regression, LDA, QDA, SVM to fit model</a:t>
          </a:r>
          <a:endParaRPr lang="en-US" sz="1600" b="1" kern="1200"/>
        </a:p>
      </dsp:txBody>
      <dsp:txXfrm>
        <a:off x="554554" y="1867522"/>
        <a:ext cx="2356229" cy="579862"/>
      </dsp:txXfrm>
    </dsp:sp>
    <dsp:sp modelId="{AB8C2DD9-1F5D-451C-9FF6-AD43EE00F96C}">
      <dsp:nvSpPr>
        <dsp:cNvPr id="0" name=""/>
        <dsp:cNvSpPr/>
      </dsp:nvSpPr>
      <dsp:spPr>
        <a:xfrm rot="5400000">
          <a:off x="1617180" y="2480822"/>
          <a:ext cx="230978" cy="2771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649518" y="2503920"/>
        <a:ext cx="166303" cy="161685"/>
      </dsp:txXfrm>
    </dsp:sp>
    <dsp:sp modelId="{E5C81CC7-F62B-4813-A604-F7F1466D0E6E}">
      <dsp:nvSpPr>
        <dsp:cNvPr id="0" name=""/>
        <dsp:cNvSpPr/>
      </dsp:nvSpPr>
      <dsp:spPr>
        <a:xfrm>
          <a:off x="536514" y="2773395"/>
          <a:ext cx="2392309" cy="61594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Light" panose="020F0302020204030204"/>
            </a:rPr>
            <a:t>Use trained model to predict test datasets</a:t>
          </a:r>
        </a:p>
      </dsp:txBody>
      <dsp:txXfrm>
        <a:off x="554554" y="2791435"/>
        <a:ext cx="2356229" cy="5798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F1D86-FB07-7A4C-B435-B1308575AA2C}" type="datetimeFigureOut">
              <a:rPr lang="en-US" smtClean="0"/>
              <a:t>3/25/2022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4B19D5-0924-5B42-B7A2-E16AD516F05F}" type="slidenum">
              <a:rPr lang="en-US" smtClean="0"/>
              <a:t>‹#›</a:t>
            </a:fld>
            <a:endParaRPr lang="en-US"/>
          </a:p>
        </p:txBody>
      </p:sp>
    </p:spTree>
    <p:extLst>
      <p:ext uri="{BB962C8B-B14F-4D97-AF65-F5344CB8AC3E}">
        <p14:creationId xmlns:p14="http://schemas.microsoft.com/office/powerpoint/2010/main" val="1165916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group 10, and this is our presentation which will outline the analysis that we have done to investigate the open university learning analytics dataset </a:t>
            </a:r>
          </a:p>
        </p:txBody>
      </p:sp>
      <p:sp>
        <p:nvSpPr>
          <p:cNvPr id="4" name="Slide Number Placeholder 3"/>
          <p:cNvSpPr>
            <a:spLocks noGrp="1"/>
          </p:cNvSpPr>
          <p:nvPr>
            <p:ph type="sldNum" sz="quarter" idx="5"/>
          </p:nvPr>
        </p:nvSpPr>
        <p:spPr/>
        <p:txBody>
          <a:bodyPr/>
          <a:lstStyle/>
          <a:p>
            <a:fld id="{D64B19D5-0924-5B42-B7A2-E16AD516F05F}" type="slidenum">
              <a:rPr lang="en-US" smtClean="0"/>
              <a:t>1</a:t>
            </a:fld>
            <a:endParaRPr lang="en-US"/>
          </a:p>
        </p:txBody>
      </p:sp>
    </p:spTree>
    <p:extLst>
      <p:ext uri="{BB962C8B-B14F-4D97-AF65-F5344CB8AC3E}">
        <p14:creationId xmlns:p14="http://schemas.microsoft.com/office/powerpoint/2010/main" val="3494616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problem was presented to us by the Learning and Technology Development Service at Newcastle University and this was to </a:t>
            </a:r>
            <a:r>
              <a:rPr lang="en-GB"/>
              <a:t>help students gain autonomy to manage their own learning experience to achieve their maximum potential with the University technology services. </a:t>
            </a:r>
            <a:endParaRPr lang="en-US"/>
          </a:p>
        </p:txBody>
      </p:sp>
      <p:sp>
        <p:nvSpPr>
          <p:cNvPr id="4" name="Slide Number Placeholder 3"/>
          <p:cNvSpPr>
            <a:spLocks noGrp="1"/>
          </p:cNvSpPr>
          <p:nvPr>
            <p:ph type="sldNum" sz="quarter" idx="5"/>
          </p:nvPr>
        </p:nvSpPr>
        <p:spPr/>
        <p:txBody>
          <a:bodyPr/>
          <a:lstStyle/>
          <a:p>
            <a:fld id="{D64B19D5-0924-5B42-B7A2-E16AD516F05F}" type="slidenum">
              <a:rPr lang="en-US" smtClean="0"/>
              <a:t>2</a:t>
            </a:fld>
            <a:endParaRPr lang="en-US"/>
          </a:p>
        </p:txBody>
      </p:sp>
    </p:spTree>
    <p:extLst>
      <p:ext uri="{BB962C8B-B14F-4D97-AF65-F5344CB8AC3E}">
        <p14:creationId xmlns:p14="http://schemas.microsoft.com/office/powerpoint/2010/main" val="253707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Open university learning analytics dataset was used to complete our investigation, and this contains information on 22 courses, each which had run in February and October of 2013 and 2014, and the interactions that the students had with the VLE on each of these. To successfully analyse this dataset, we broke it down into six separate parts, and then also created a predictive model to predict whether a student. Our aims included looking at the course interactions dependent on withdrawals, course length, late submission and average clicks</a:t>
            </a:r>
            <a:endParaRPr lang="en-US"/>
          </a:p>
        </p:txBody>
      </p:sp>
      <p:sp>
        <p:nvSpPr>
          <p:cNvPr id="4" name="Slide Number Placeholder 3"/>
          <p:cNvSpPr>
            <a:spLocks noGrp="1"/>
          </p:cNvSpPr>
          <p:nvPr>
            <p:ph type="sldNum" sz="quarter" idx="5"/>
          </p:nvPr>
        </p:nvSpPr>
        <p:spPr/>
        <p:txBody>
          <a:bodyPr/>
          <a:lstStyle/>
          <a:p>
            <a:fld id="{D64B19D5-0924-5B42-B7A2-E16AD516F05F}" type="slidenum">
              <a:rPr lang="en-US" smtClean="0"/>
              <a:t>3</a:t>
            </a:fld>
            <a:endParaRPr lang="en-US"/>
          </a:p>
        </p:txBody>
      </p:sp>
    </p:spTree>
    <p:extLst>
      <p:ext uri="{BB962C8B-B14F-4D97-AF65-F5344CB8AC3E}">
        <p14:creationId xmlns:p14="http://schemas.microsoft.com/office/powerpoint/2010/main" val="2440112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figure the graph of student enrollments, it is evident that the module with the highest number of students enrolled onto it was CCC in </a:t>
            </a:r>
            <a:r>
              <a:rPr lang="en-US" err="1"/>
              <a:t>febraury</a:t>
            </a:r>
            <a:r>
              <a:rPr lang="en-US"/>
              <a:t> 2014. 2014B with 2498 students and the course with the least number of students enrolled onto it is AAA starting in October 2014. A t-test was conducted to compare these groups, which revealed a significant difference between the number of students enrolled in 2013 against 2014, with a p-value of 0.02519. </a:t>
            </a:r>
          </a:p>
          <a:p>
            <a:endParaRPr lang="en-US"/>
          </a:p>
          <a:p>
            <a:r>
              <a:rPr lang="en-US"/>
              <a:t>the course with the highest percentage of students passing or achieving a distinction was AAA starting in October 2013, with nearly 75% of the enrolled students passing or getting a distinction. This is in contrast with the results from module CCC, starting in February 2014, where only around 30% of people achieved a pass or distinction. </a:t>
            </a:r>
          </a:p>
          <a:p>
            <a:r>
              <a:rPr lang="en-US"/>
              <a:t>There may be several reasons for these differences, including course difficulty, assessment type, or even the people enrolled on the course, however, something which can be </a:t>
            </a:r>
            <a:r>
              <a:rPr lang="en-US" err="1"/>
              <a:t>analysed</a:t>
            </a:r>
            <a:r>
              <a:rPr lang="en-US"/>
              <a:t> is the activity types for each of the courses.</a:t>
            </a:r>
          </a:p>
          <a:p>
            <a:endParaRPr lang="en-US"/>
          </a:p>
        </p:txBody>
      </p:sp>
      <p:sp>
        <p:nvSpPr>
          <p:cNvPr id="4" name="Slide Number Placeholder 3"/>
          <p:cNvSpPr>
            <a:spLocks noGrp="1"/>
          </p:cNvSpPr>
          <p:nvPr>
            <p:ph type="sldNum" sz="quarter" idx="5"/>
          </p:nvPr>
        </p:nvSpPr>
        <p:spPr/>
        <p:txBody>
          <a:bodyPr/>
          <a:lstStyle/>
          <a:p>
            <a:fld id="{D64B19D5-0924-5B42-B7A2-E16AD516F05F}" type="slidenum">
              <a:rPr lang="en-US" smtClean="0"/>
              <a:t>4</a:t>
            </a:fld>
            <a:endParaRPr lang="en-US"/>
          </a:p>
        </p:txBody>
      </p:sp>
    </p:spTree>
    <p:extLst>
      <p:ext uri="{BB962C8B-B14F-4D97-AF65-F5344CB8AC3E}">
        <p14:creationId xmlns:p14="http://schemas.microsoft.com/office/powerpoint/2010/main" val="2998060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this, it is evident that there is no obvious relationship between the length of the module and the final results of the students. A Pearson’s correlation test was carried out and this revealed a non-significant relationship between module length and average score. The courses below 250 were compared with the courses above 250 days, and a t test revealed no </a:t>
            </a:r>
            <a:r>
              <a:rPr lang="en-US" err="1"/>
              <a:t>significnat</a:t>
            </a:r>
            <a:r>
              <a:rPr lang="en-US"/>
              <a:t> difference between the performance of students in these courses. Even though there is no significant difference, these observations may be beneficial to the Open University as they demonstrate that there is no real benefit to increasing the length of the module as it does not improve the students’ final results. to measure the interaction throughout the course, a A Pearson's correlation test was used to assess the significance of the relationship between the clicks per day and the average score revealed a significant correlation of 0.4339079, with a p-value of 0.04363. This means that as the clicks per day increase, the average score also increases, so despite courses being longer having no effect on score, if more interactions are made within that time frame, the overall score is likely to be higher. </a:t>
            </a:r>
          </a:p>
        </p:txBody>
      </p:sp>
      <p:sp>
        <p:nvSpPr>
          <p:cNvPr id="4" name="Slide Number Placeholder 3"/>
          <p:cNvSpPr>
            <a:spLocks noGrp="1"/>
          </p:cNvSpPr>
          <p:nvPr>
            <p:ph type="sldNum" sz="quarter" idx="5"/>
          </p:nvPr>
        </p:nvSpPr>
        <p:spPr/>
        <p:txBody>
          <a:bodyPr/>
          <a:lstStyle/>
          <a:p>
            <a:fld id="{D64B19D5-0924-5B42-B7A2-E16AD516F05F}" type="slidenum">
              <a:rPr lang="en-US" smtClean="0"/>
              <a:t>5</a:t>
            </a:fld>
            <a:endParaRPr lang="en-US"/>
          </a:p>
        </p:txBody>
      </p:sp>
    </p:spTree>
    <p:extLst>
      <p:ext uri="{BB962C8B-B14F-4D97-AF65-F5344CB8AC3E}">
        <p14:creationId xmlns:p14="http://schemas.microsoft.com/office/powerpoint/2010/main" val="96876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4B19D5-0924-5B42-B7A2-E16AD516F05F}" type="slidenum">
              <a:rPr lang="en-US" smtClean="0"/>
              <a:t>6</a:t>
            </a:fld>
            <a:endParaRPr lang="en-US"/>
          </a:p>
        </p:txBody>
      </p:sp>
    </p:spTree>
    <p:extLst>
      <p:ext uri="{BB962C8B-B14F-4D97-AF65-F5344CB8AC3E}">
        <p14:creationId xmlns:p14="http://schemas.microsoft.com/office/powerpoint/2010/main" val="2034626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4B19D5-0924-5B42-B7A2-E16AD516F05F}" type="slidenum">
              <a:rPr lang="en-US" smtClean="0"/>
              <a:t>14</a:t>
            </a:fld>
            <a:endParaRPr lang="en-US"/>
          </a:p>
        </p:txBody>
      </p:sp>
    </p:spTree>
    <p:extLst>
      <p:ext uri="{BB962C8B-B14F-4D97-AF65-F5344CB8AC3E}">
        <p14:creationId xmlns:p14="http://schemas.microsoft.com/office/powerpoint/2010/main" val="2989979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4B19D5-0924-5B42-B7A2-E16AD516F05F}" type="slidenum">
              <a:rPr lang="en-US" smtClean="0"/>
              <a:t>15</a:t>
            </a:fld>
            <a:endParaRPr lang="en-US"/>
          </a:p>
        </p:txBody>
      </p:sp>
    </p:spTree>
    <p:extLst>
      <p:ext uri="{BB962C8B-B14F-4D97-AF65-F5344CB8AC3E}">
        <p14:creationId xmlns:p14="http://schemas.microsoft.com/office/powerpoint/2010/main" val="2989979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2CEF3B-A037-46D0-B02C-1428F07E9383}" type="datetimeFigureOut">
              <a:rPr lang="en-US" dirty="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3/25/2022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3/25/2022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3/25/2022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3/25/2022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3/25/2022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3/25/2022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image" Target="../media/image16.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2.png"/><Relationship Id="rId4" Type="http://schemas.openxmlformats.org/officeDocument/2006/relationships/notesSlide" Target="../notesSlides/notesSlide7.xml"/><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2C22B-C448-4AF5-9D28-0449D7462B82}"/>
              </a:ext>
            </a:extLst>
          </p:cNvPr>
          <p:cNvSpPr>
            <a:spLocks noGrp="1"/>
          </p:cNvSpPr>
          <p:nvPr>
            <p:ph type="ctrTitle"/>
          </p:nvPr>
        </p:nvSpPr>
        <p:spPr/>
        <p:txBody>
          <a:bodyPr/>
          <a:lstStyle/>
          <a:p>
            <a:r>
              <a:rPr lang="en-GB" b="1"/>
              <a:t>CSC8633 Project: </a:t>
            </a:r>
            <a:br>
              <a:rPr lang="en-GB" b="1"/>
            </a:br>
            <a:r>
              <a:rPr lang="en-GB"/>
              <a:t>OULAD Investigation</a:t>
            </a:r>
          </a:p>
        </p:txBody>
      </p:sp>
      <p:sp>
        <p:nvSpPr>
          <p:cNvPr id="3" name="Subtitle 2">
            <a:extLst>
              <a:ext uri="{FF2B5EF4-FFF2-40B4-BE49-F238E27FC236}">
                <a16:creationId xmlns:a16="http://schemas.microsoft.com/office/drawing/2014/main" id="{7D073D99-1834-4940-81D7-40B10DE642F5}"/>
              </a:ext>
            </a:extLst>
          </p:cNvPr>
          <p:cNvSpPr>
            <a:spLocks noGrp="1"/>
          </p:cNvSpPr>
          <p:nvPr>
            <p:ph type="subTitle" idx="1"/>
          </p:nvPr>
        </p:nvSpPr>
        <p:spPr/>
        <p:txBody>
          <a:bodyPr/>
          <a:lstStyle/>
          <a:p>
            <a:r>
              <a:rPr lang="en-GB"/>
              <a:t>Annie </a:t>
            </a:r>
            <a:r>
              <a:rPr lang="en-GB" err="1"/>
              <a:t>sames</a:t>
            </a:r>
            <a:r>
              <a:rPr lang="en-GB"/>
              <a:t>, Junzhe </a:t>
            </a:r>
            <a:r>
              <a:rPr lang="en-GB" err="1"/>
              <a:t>zhao</a:t>
            </a:r>
            <a:r>
              <a:rPr lang="en-GB"/>
              <a:t>, </a:t>
            </a:r>
            <a:r>
              <a:rPr lang="en-GB" err="1"/>
              <a:t>yimiao</a:t>
            </a:r>
            <a:r>
              <a:rPr lang="en-GB"/>
              <a:t> wang, Mayank </a:t>
            </a:r>
            <a:r>
              <a:rPr lang="en-GB" err="1"/>
              <a:t>baraksar</a:t>
            </a:r>
            <a:r>
              <a:rPr lang="en-GB"/>
              <a:t>, rosemary </a:t>
            </a:r>
            <a:r>
              <a:rPr lang="en-GB" err="1"/>
              <a:t>finnegan</a:t>
            </a:r>
            <a:r>
              <a:rPr lang="en-GB"/>
              <a:t>, </a:t>
            </a:r>
            <a:r>
              <a:rPr lang="en-GB" err="1"/>
              <a:t>avi</a:t>
            </a:r>
            <a:r>
              <a:rPr lang="en-GB"/>
              <a:t> </a:t>
            </a:r>
            <a:r>
              <a:rPr lang="en-GB" err="1"/>
              <a:t>gupta</a:t>
            </a:r>
            <a:endParaRPr lang="en-GB"/>
          </a:p>
        </p:txBody>
      </p:sp>
      <p:pic>
        <p:nvPicPr>
          <p:cNvPr id="4" name="Audio 3">
            <a:hlinkClick r:id="" action="ppaction://media"/>
            <a:extLst>
              <a:ext uri="{FF2B5EF4-FFF2-40B4-BE49-F238E27FC236}">
                <a16:creationId xmlns:a16="http://schemas.microsoft.com/office/drawing/2014/main" id="{A09555F2-616B-EA41-8A3F-A8D1F3F0F9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9067" y="5528733"/>
            <a:ext cx="812800" cy="812800"/>
          </a:xfrm>
          <a:prstGeom prst="rect">
            <a:avLst/>
          </a:prstGeom>
        </p:spPr>
      </p:pic>
    </p:spTree>
    <p:extLst>
      <p:ext uri="{BB962C8B-B14F-4D97-AF65-F5344CB8AC3E}">
        <p14:creationId xmlns:p14="http://schemas.microsoft.com/office/powerpoint/2010/main" val="504017775"/>
      </p:ext>
    </p:extLst>
  </p:cSld>
  <p:clrMapOvr>
    <a:masterClrMapping/>
  </p:clrMapOvr>
  <mc:AlternateContent xmlns:mc="http://schemas.openxmlformats.org/markup-compatibility/2006">
    <mc:Choice xmlns:p14="http://schemas.microsoft.com/office/powerpoint/2010/main" Requires="p14">
      <p:transition spd="slow" p14:dur="2000" advTm="8960"/>
    </mc:Choice>
    <mc:Fallback>
      <p:transition spd="slow" advTm="8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5DD8A3-6833-E646-8790-86EFECAFAF8F}"/>
              </a:ext>
            </a:extLst>
          </p:cNvPr>
          <p:cNvSpPr>
            <a:spLocks noGrp="1"/>
          </p:cNvSpPr>
          <p:nvPr>
            <p:ph idx="1"/>
          </p:nvPr>
        </p:nvSpPr>
        <p:spPr>
          <a:xfrm>
            <a:off x="6211147" y="2944153"/>
            <a:ext cx="5626359" cy="2306874"/>
          </a:xfrm>
        </p:spPr>
        <p:txBody>
          <a:bodyPr vert="horz" lIns="0" tIns="45720" rIns="0" bIns="45720" rtlCol="0" anchor="t">
            <a:normAutofit/>
          </a:bodyPr>
          <a:lstStyle/>
          <a:p>
            <a:r>
              <a:rPr lang="en-US">
                <a:cs typeface="Calibri"/>
              </a:rPr>
              <a:t>For all modules, there was a very </a:t>
            </a:r>
            <a:r>
              <a:rPr lang="en-US" b="1">
                <a:cs typeface="Calibri"/>
              </a:rPr>
              <a:t>significant difference</a:t>
            </a:r>
            <a:r>
              <a:rPr lang="en-US">
                <a:cs typeface="Calibri"/>
              </a:rPr>
              <a:t> between the mean of the number of sum of clicks for students that withdrew and those that did not withdraw. All </a:t>
            </a:r>
            <a:r>
              <a:rPr lang="en-US" b="1">
                <a:cs typeface="Calibri"/>
              </a:rPr>
              <a:t>p-values</a:t>
            </a:r>
            <a:r>
              <a:rPr lang="en-US">
                <a:cs typeface="Calibri"/>
              </a:rPr>
              <a:t> were below </a:t>
            </a:r>
            <a:r>
              <a:rPr lang="en-US" b="1">
                <a:cs typeface="Calibri"/>
              </a:rPr>
              <a:t>0.05.</a:t>
            </a:r>
            <a:endParaRPr lang="en-US" b="1"/>
          </a:p>
        </p:txBody>
      </p:sp>
      <p:pic>
        <p:nvPicPr>
          <p:cNvPr id="4" name="图片 4" descr="图表, 直方图&#10;&#10;已自动生成说明">
            <a:extLst>
              <a:ext uri="{FF2B5EF4-FFF2-40B4-BE49-F238E27FC236}">
                <a16:creationId xmlns:a16="http://schemas.microsoft.com/office/drawing/2014/main" id="{F01E6EF5-2F5C-4FDE-B0EE-523C504ED299}"/>
              </a:ext>
            </a:extLst>
          </p:cNvPr>
          <p:cNvPicPr>
            <a:picLocks noChangeAspect="1"/>
          </p:cNvPicPr>
          <p:nvPr/>
        </p:nvPicPr>
        <p:blipFill>
          <a:blip r:embed="rId4"/>
          <a:stretch>
            <a:fillRect/>
          </a:stretch>
        </p:blipFill>
        <p:spPr>
          <a:xfrm>
            <a:off x="719666" y="1882987"/>
            <a:ext cx="5435598" cy="4353559"/>
          </a:xfrm>
          <a:prstGeom prst="rect">
            <a:avLst/>
          </a:prstGeom>
        </p:spPr>
      </p:pic>
      <p:pic>
        <p:nvPicPr>
          <p:cNvPr id="5" name="Audio 4">
            <a:hlinkClick r:id="" action="ppaction://media"/>
            <a:extLst>
              <a:ext uri="{FF2B5EF4-FFF2-40B4-BE49-F238E27FC236}">
                <a16:creationId xmlns:a16="http://schemas.microsoft.com/office/drawing/2014/main" id="{F43B7C20-736B-4B4F-B18E-B7EF383367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58500" y="5312833"/>
            <a:ext cx="812800" cy="812800"/>
          </a:xfrm>
          <a:prstGeom prst="rect">
            <a:avLst/>
          </a:prstGeom>
        </p:spPr>
      </p:pic>
      <p:sp>
        <p:nvSpPr>
          <p:cNvPr id="9" name="Title 1">
            <a:extLst>
              <a:ext uri="{FF2B5EF4-FFF2-40B4-BE49-F238E27FC236}">
                <a16:creationId xmlns:a16="http://schemas.microsoft.com/office/drawing/2014/main" id="{81C55C67-9FD8-96A7-1CC8-7DB1D61ACB76}"/>
              </a:ext>
            </a:extLst>
          </p:cNvPr>
          <p:cNvSpPr txBox="1">
            <a:spLocks/>
          </p:cNvSpPr>
          <p:nvPr/>
        </p:nvSpPr>
        <p:spPr>
          <a:xfrm>
            <a:off x="974915" y="136428"/>
            <a:ext cx="10063962" cy="158424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cs typeface="Calibri Light"/>
              </a:rPr>
              <a:t>Relationship between Final Result and Sum clicks</a:t>
            </a:r>
          </a:p>
        </p:txBody>
      </p:sp>
    </p:spTree>
    <p:extLst>
      <p:ext uri="{BB962C8B-B14F-4D97-AF65-F5344CB8AC3E}">
        <p14:creationId xmlns:p14="http://schemas.microsoft.com/office/powerpoint/2010/main" val="1585378781"/>
      </p:ext>
    </p:extLst>
  </p:cSld>
  <p:clrMapOvr>
    <a:masterClrMapping/>
  </p:clrMapOvr>
  <mc:AlternateContent xmlns:mc="http://schemas.openxmlformats.org/markup-compatibility/2006">
    <mc:Choice xmlns:p14="http://schemas.microsoft.com/office/powerpoint/2010/main" Requires="p14">
      <p:transition spd="slow" p14:dur="2000" advTm="35546"/>
    </mc:Choice>
    <mc:Fallback>
      <p:transition spd="slow" advTm="35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2" objId="6"/>
        <p14:stopEvt time="35546" objId="6"/>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A62B-2787-2D46-8A7A-DF28ACE08306}"/>
              </a:ext>
            </a:extLst>
          </p:cNvPr>
          <p:cNvSpPr>
            <a:spLocks noGrp="1"/>
          </p:cNvSpPr>
          <p:nvPr>
            <p:ph type="title"/>
          </p:nvPr>
        </p:nvSpPr>
        <p:spPr>
          <a:xfrm>
            <a:off x="974915" y="136428"/>
            <a:ext cx="10063962" cy="1584246"/>
          </a:xfrm>
        </p:spPr>
        <p:txBody>
          <a:bodyPr/>
          <a:lstStyle/>
          <a:p>
            <a:r>
              <a:rPr lang="en-US" b="1">
                <a:cs typeface="Calibri Light"/>
              </a:rPr>
              <a:t>Relationship between Final Result and Final Assessment</a:t>
            </a:r>
          </a:p>
        </p:txBody>
      </p:sp>
      <p:pic>
        <p:nvPicPr>
          <p:cNvPr id="9" name="图片 9" descr="图表&#10;&#10;已自动生成说明">
            <a:extLst>
              <a:ext uri="{FF2B5EF4-FFF2-40B4-BE49-F238E27FC236}">
                <a16:creationId xmlns:a16="http://schemas.microsoft.com/office/drawing/2014/main" id="{4BD631BA-F04F-495F-9078-34ED193CEE6D}"/>
              </a:ext>
            </a:extLst>
          </p:cNvPr>
          <p:cNvPicPr>
            <a:picLocks noChangeAspect="1"/>
          </p:cNvPicPr>
          <p:nvPr/>
        </p:nvPicPr>
        <p:blipFill>
          <a:blip r:embed="rId4"/>
          <a:stretch>
            <a:fillRect/>
          </a:stretch>
        </p:blipFill>
        <p:spPr>
          <a:xfrm>
            <a:off x="649546" y="1810153"/>
            <a:ext cx="5661357" cy="4507999"/>
          </a:xfrm>
          <a:prstGeom prst="rect">
            <a:avLst/>
          </a:prstGeom>
        </p:spPr>
      </p:pic>
      <p:graphicFrame>
        <p:nvGraphicFramePr>
          <p:cNvPr id="3" name="Diagram 3">
            <a:extLst>
              <a:ext uri="{FF2B5EF4-FFF2-40B4-BE49-F238E27FC236}">
                <a16:creationId xmlns:a16="http://schemas.microsoft.com/office/drawing/2014/main" id="{7C1D6593-045A-7714-C344-3E61DE1FCD1E}"/>
              </a:ext>
            </a:extLst>
          </p:cNvPr>
          <p:cNvGraphicFramePr/>
          <p:nvPr>
            <p:extLst>
              <p:ext uri="{D42A27DB-BD31-4B8C-83A1-F6EECF244321}">
                <p14:modId xmlns:p14="http://schemas.microsoft.com/office/powerpoint/2010/main" val="2162291961"/>
              </p:ext>
            </p:extLst>
          </p:nvPr>
        </p:nvGraphicFramePr>
        <p:xfrm>
          <a:off x="5589853" y="2067411"/>
          <a:ext cx="4405139" cy="37465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05" name="Right Brace 604">
            <a:extLst>
              <a:ext uri="{FF2B5EF4-FFF2-40B4-BE49-F238E27FC236}">
                <a16:creationId xmlns:a16="http://schemas.microsoft.com/office/drawing/2014/main" id="{79EDD0CE-4F22-19D6-C8C5-49D152411914}"/>
              </a:ext>
            </a:extLst>
          </p:cNvPr>
          <p:cNvSpPr/>
          <p:nvPr/>
        </p:nvSpPr>
        <p:spPr>
          <a:xfrm>
            <a:off x="9038465" y="2259858"/>
            <a:ext cx="456087" cy="33594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606" name="TextBox 605">
            <a:extLst>
              <a:ext uri="{FF2B5EF4-FFF2-40B4-BE49-F238E27FC236}">
                <a16:creationId xmlns:a16="http://schemas.microsoft.com/office/drawing/2014/main" id="{8AE04E7C-BA77-7CC1-4722-FF0D684360F7}"/>
              </a:ext>
            </a:extLst>
          </p:cNvPr>
          <p:cNvSpPr txBox="1"/>
          <p:nvPr/>
        </p:nvSpPr>
        <p:spPr>
          <a:xfrm>
            <a:off x="9700691" y="3382210"/>
            <a:ext cx="20868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 </a:t>
            </a:r>
            <a:r>
              <a:rPr lang="en-US">
                <a:ea typeface="+mn-lt"/>
                <a:cs typeface="+mn-lt"/>
              </a:rPr>
              <a:t>significant</a:t>
            </a:r>
            <a:r>
              <a:rPr lang="en-US">
                <a:cs typeface="Calibri"/>
              </a:rPr>
              <a:t> relationship between Final Result and Final Assessment.</a:t>
            </a:r>
          </a:p>
        </p:txBody>
      </p:sp>
      <p:pic>
        <p:nvPicPr>
          <p:cNvPr id="5" name="Audio Recording 2022年3月24日 下午8:13:00" descr="Audio Recording 2022年3月24日 下午8:13:00">
            <a:hlinkClick r:id="" action="ppaction://media"/>
            <a:extLst>
              <a:ext uri="{FF2B5EF4-FFF2-40B4-BE49-F238E27FC236}">
                <a16:creationId xmlns:a16="http://schemas.microsoft.com/office/drawing/2014/main" id="{7D1BE261-0827-044D-8B32-A6ADB2D5420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067728" y="5212931"/>
            <a:ext cx="812800" cy="812800"/>
          </a:xfrm>
          <a:prstGeom prst="rect">
            <a:avLst/>
          </a:prstGeom>
        </p:spPr>
      </p:pic>
    </p:spTree>
    <p:extLst>
      <p:ext uri="{BB962C8B-B14F-4D97-AF65-F5344CB8AC3E}">
        <p14:creationId xmlns:p14="http://schemas.microsoft.com/office/powerpoint/2010/main" val="207309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8EB9-0226-4F72-9E55-7A24E14EA17B}"/>
              </a:ext>
            </a:extLst>
          </p:cNvPr>
          <p:cNvSpPr>
            <a:spLocks noGrp="1"/>
          </p:cNvSpPr>
          <p:nvPr>
            <p:ph type="title"/>
          </p:nvPr>
        </p:nvSpPr>
        <p:spPr/>
        <p:txBody>
          <a:bodyPr/>
          <a:lstStyle/>
          <a:p>
            <a:r>
              <a:rPr lang="en-GB"/>
              <a:t>Relationship between date of submission and assessment score</a:t>
            </a:r>
            <a:endParaRPr lang="en-US"/>
          </a:p>
        </p:txBody>
      </p:sp>
      <p:pic>
        <p:nvPicPr>
          <p:cNvPr id="4" name="Picture 4" descr="Chart, pie chart&#10;&#10;Description automatically generated">
            <a:extLst>
              <a:ext uri="{FF2B5EF4-FFF2-40B4-BE49-F238E27FC236}">
                <a16:creationId xmlns:a16="http://schemas.microsoft.com/office/drawing/2014/main" id="{577C1D6E-8AA8-9B49-1CB7-1D006DA6174C}"/>
              </a:ext>
            </a:extLst>
          </p:cNvPr>
          <p:cNvPicPr>
            <a:picLocks noGrp="1" noChangeAspect="1"/>
          </p:cNvPicPr>
          <p:nvPr>
            <p:ph idx="1"/>
          </p:nvPr>
        </p:nvPicPr>
        <p:blipFill>
          <a:blip r:embed="rId4"/>
          <a:stretch>
            <a:fillRect/>
          </a:stretch>
        </p:blipFill>
        <p:spPr>
          <a:xfrm>
            <a:off x="856621" y="2498717"/>
            <a:ext cx="4232319" cy="3042638"/>
          </a:xfrm>
        </p:spPr>
      </p:pic>
      <p:pic>
        <p:nvPicPr>
          <p:cNvPr id="6" name="Picture 6" descr="Chart, bar chart&#10;&#10;Description automatically generated">
            <a:extLst>
              <a:ext uri="{FF2B5EF4-FFF2-40B4-BE49-F238E27FC236}">
                <a16:creationId xmlns:a16="http://schemas.microsoft.com/office/drawing/2014/main" id="{9937DF91-08B3-8ED3-6198-17FA6BDB9197}"/>
              </a:ext>
            </a:extLst>
          </p:cNvPr>
          <p:cNvPicPr>
            <a:picLocks noChangeAspect="1"/>
          </p:cNvPicPr>
          <p:nvPr/>
        </p:nvPicPr>
        <p:blipFill>
          <a:blip r:embed="rId5"/>
          <a:stretch>
            <a:fillRect/>
          </a:stretch>
        </p:blipFill>
        <p:spPr>
          <a:xfrm>
            <a:off x="5846233" y="1828681"/>
            <a:ext cx="6094589" cy="4371860"/>
          </a:xfrm>
          <a:prstGeom prst="rect">
            <a:avLst/>
          </a:prstGeom>
        </p:spPr>
      </p:pic>
      <p:pic>
        <p:nvPicPr>
          <p:cNvPr id="8" name="Audio 7">
            <a:hlinkClick r:id="" action="ppaction://media"/>
            <a:extLst>
              <a:ext uri="{FF2B5EF4-FFF2-40B4-BE49-F238E27FC236}">
                <a16:creationId xmlns:a16="http://schemas.microsoft.com/office/drawing/2014/main" id="{1149E553-E482-634F-B3AE-D978F1449A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46367" y="5439833"/>
            <a:ext cx="812800" cy="812800"/>
          </a:xfrm>
          <a:prstGeom prst="rect">
            <a:avLst/>
          </a:prstGeom>
        </p:spPr>
      </p:pic>
    </p:spTree>
    <p:extLst>
      <p:ext uri="{BB962C8B-B14F-4D97-AF65-F5344CB8AC3E}">
        <p14:creationId xmlns:p14="http://schemas.microsoft.com/office/powerpoint/2010/main" val="3910842338"/>
      </p:ext>
    </p:extLst>
  </p:cSld>
  <p:clrMapOvr>
    <a:masterClrMapping/>
  </p:clrMapOvr>
  <mc:AlternateContent xmlns:mc="http://schemas.openxmlformats.org/markup-compatibility/2006">
    <mc:Choice xmlns:p14="http://schemas.microsoft.com/office/powerpoint/2010/main" Requires="p14">
      <p:transition spd="slow" p14:dur="2000" advTm="50706"/>
    </mc:Choice>
    <mc:Fallback>
      <p:transition spd="slow" advTm="50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auseEvt time="711" objId="5"/>
        <p14:seekEvt time="711" objId="5" seek="34570"/>
        <p14:seekEvt time="1879" objId="5" seek="6750"/>
        <p14:seekEvt time="2032" objId="5" seek="5728"/>
        <p14:seekEvt time="2049" objId="5" seek="5318"/>
        <p14:seekEvt time="2066" objId="5" seek="4500"/>
        <p14:seekEvt time="2080" objId="5" seek="4500"/>
        <p14:seekEvt time="2082" objId="5" seek="3477"/>
        <p14:seekEvt time="2099" objId="5" seek="2864"/>
        <p14:seekEvt time="2116" objId="5" seek="2046"/>
        <p14:seekEvt time="2132" objId="5" seek="1636"/>
        <p14:seekEvt time="2149" objId="5" seek="1432"/>
        <p14:seekEvt time="2166" objId="5" seek="1023"/>
        <p14:seekEvt time="2180" objId="5" seek="1023"/>
        <p14:seekEvt time="2183" objId="5" seek="614"/>
        <p14:seekEvt time="2199" objId="5" seek="614"/>
        <p14:seekEvt time="2216" objId="5" seek="614"/>
        <p14:seekEvt time="2232" objId="5" seek="614"/>
        <p14:seekEvt time="2249" objId="5" seek="205"/>
        <p14:seekEvt time="2266" objId="5" seek="205"/>
        <p14:seekEvt time="2280" objId="5" seek="205"/>
        <p14:seekEvt time="2283" objId="5" seek="0"/>
        <p14:seekEvt time="2299" objId="5" seek="0"/>
        <p14:seekEvt time="2316" objId="5" seek="0"/>
        <p14:seekEvt time="2332" objId="5" seek="0"/>
        <p14:seekEvt time="2349" objId="5" seek="0"/>
        <p14:seekEvt time="2366" objId="5" seek="0"/>
        <p14:seekEvt time="2379" objId="5" seek="0"/>
        <p14:seekEvt time="2382" objId="5" seek="0"/>
        <p14:seekEvt time="2399" objId="5" seek="0"/>
        <p14:seekEvt time="2416" objId="5" seek="0"/>
        <p14:seekEvt time="2433" objId="5" seek="0"/>
        <p14:seekEvt time="2449" objId="5" seek="0"/>
        <p14:seekEvt time="2466" objId="5" seek="0"/>
        <p14:seekEvt time="2479" objId="5" seek="0"/>
        <p14:seekEvt time="2483" objId="5" seek="0"/>
        <p14:resumeEvt time="2788" objId="5"/>
        <p14:stopEvt time="49224" objId="5"/>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5219-5B9E-F4B6-49BD-5FE0DC05292F}"/>
              </a:ext>
            </a:extLst>
          </p:cNvPr>
          <p:cNvSpPr>
            <a:spLocks noGrp="1"/>
          </p:cNvSpPr>
          <p:nvPr>
            <p:ph type="title"/>
          </p:nvPr>
        </p:nvSpPr>
        <p:spPr>
          <a:xfrm>
            <a:off x="543983" y="285091"/>
            <a:ext cx="10404122" cy="639369"/>
          </a:xfrm>
        </p:spPr>
        <p:txBody>
          <a:bodyPr>
            <a:normAutofit fontScale="90000"/>
          </a:bodyPr>
          <a:lstStyle/>
          <a:p>
            <a:r>
              <a:rPr lang="en-US">
                <a:cs typeface="Calibri Light"/>
              </a:rPr>
              <a:t>Effects of Late submissions</a:t>
            </a:r>
            <a:endParaRPr lang="en-US"/>
          </a:p>
        </p:txBody>
      </p:sp>
      <p:pic>
        <p:nvPicPr>
          <p:cNvPr id="8" name="Picture 8" descr="Chart, scatter chart&#10;&#10;Description automatically generated">
            <a:extLst>
              <a:ext uri="{FF2B5EF4-FFF2-40B4-BE49-F238E27FC236}">
                <a16:creationId xmlns:a16="http://schemas.microsoft.com/office/drawing/2014/main" id="{BE01D611-05D6-F36E-2BFE-6082A59ED2BD}"/>
              </a:ext>
            </a:extLst>
          </p:cNvPr>
          <p:cNvPicPr>
            <a:picLocks noChangeAspect="1"/>
          </p:cNvPicPr>
          <p:nvPr/>
        </p:nvPicPr>
        <p:blipFill>
          <a:blip r:embed="rId4"/>
          <a:stretch>
            <a:fillRect/>
          </a:stretch>
        </p:blipFill>
        <p:spPr>
          <a:xfrm>
            <a:off x="6156680" y="924460"/>
            <a:ext cx="5720643" cy="2257411"/>
          </a:xfrm>
          <a:prstGeom prst="rect">
            <a:avLst/>
          </a:prstGeom>
        </p:spPr>
      </p:pic>
      <p:pic>
        <p:nvPicPr>
          <p:cNvPr id="9" name="Picture 9" descr="Chart, scatter chart&#10;&#10;Description automatically generated">
            <a:extLst>
              <a:ext uri="{FF2B5EF4-FFF2-40B4-BE49-F238E27FC236}">
                <a16:creationId xmlns:a16="http://schemas.microsoft.com/office/drawing/2014/main" id="{34EE534F-44B7-12A1-48E6-5A9CADC250CC}"/>
              </a:ext>
            </a:extLst>
          </p:cNvPr>
          <p:cNvPicPr>
            <a:picLocks noChangeAspect="1"/>
          </p:cNvPicPr>
          <p:nvPr/>
        </p:nvPicPr>
        <p:blipFill>
          <a:blip r:embed="rId5"/>
          <a:stretch>
            <a:fillRect/>
          </a:stretch>
        </p:blipFill>
        <p:spPr>
          <a:xfrm>
            <a:off x="2819400" y="3429182"/>
            <a:ext cx="6694311" cy="2553746"/>
          </a:xfrm>
          <a:prstGeom prst="rect">
            <a:avLst/>
          </a:prstGeom>
        </p:spPr>
      </p:pic>
      <p:pic>
        <p:nvPicPr>
          <p:cNvPr id="10" name="Picture 10" descr="Chart, scatter chart&#10;&#10;Description automatically generated">
            <a:extLst>
              <a:ext uri="{FF2B5EF4-FFF2-40B4-BE49-F238E27FC236}">
                <a16:creationId xmlns:a16="http://schemas.microsoft.com/office/drawing/2014/main" id="{F8F79B6D-A7F4-0832-E5C2-F9D0C3C423E7}"/>
              </a:ext>
            </a:extLst>
          </p:cNvPr>
          <p:cNvPicPr>
            <a:picLocks noChangeAspect="1"/>
          </p:cNvPicPr>
          <p:nvPr/>
        </p:nvPicPr>
        <p:blipFill>
          <a:blip r:embed="rId6"/>
          <a:stretch>
            <a:fillRect/>
          </a:stretch>
        </p:blipFill>
        <p:spPr>
          <a:xfrm>
            <a:off x="272345" y="924460"/>
            <a:ext cx="5889976" cy="2257411"/>
          </a:xfrm>
          <a:prstGeom prst="rect">
            <a:avLst/>
          </a:prstGeom>
        </p:spPr>
      </p:pic>
      <p:sp>
        <p:nvSpPr>
          <p:cNvPr id="11" name="TextBox 10">
            <a:extLst>
              <a:ext uri="{FF2B5EF4-FFF2-40B4-BE49-F238E27FC236}">
                <a16:creationId xmlns:a16="http://schemas.microsoft.com/office/drawing/2014/main" id="{DCA7ED79-7BB3-D308-6BE8-0DD9684B2DF4}"/>
              </a:ext>
            </a:extLst>
          </p:cNvPr>
          <p:cNvSpPr txBox="1"/>
          <p:nvPr/>
        </p:nvSpPr>
        <p:spPr>
          <a:xfrm>
            <a:off x="543983" y="30628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FFF </a:t>
            </a:r>
            <a:r>
              <a:rPr lang="en-US"/>
              <a:t>Module</a:t>
            </a:r>
          </a:p>
        </p:txBody>
      </p:sp>
      <p:sp>
        <p:nvSpPr>
          <p:cNvPr id="12" name="TextBox 11">
            <a:extLst>
              <a:ext uri="{FF2B5EF4-FFF2-40B4-BE49-F238E27FC236}">
                <a16:creationId xmlns:a16="http://schemas.microsoft.com/office/drawing/2014/main" id="{BF9DC9A1-AAF5-0A07-B601-684182DB79BB}"/>
              </a:ext>
            </a:extLst>
          </p:cNvPr>
          <p:cNvSpPr txBox="1"/>
          <p:nvPr/>
        </p:nvSpPr>
        <p:spPr>
          <a:xfrm>
            <a:off x="8262761" y="580037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CCC </a:t>
            </a:r>
            <a:r>
              <a:rPr lang="en-US"/>
              <a:t>Module</a:t>
            </a:r>
          </a:p>
        </p:txBody>
      </p:sp>
      <p:sp>
        <p:nvSpPr>
          <p:cNvPr id="13" name="TextBox 12">
            <a:extLst>
              <a:ext uri="{FF2B5EF4-FFF2-40B4-BE49-F238E27FC236}">
                <a16:creationId xmlns:a16="http://schemas.microsoft.com/office/drawing/2014/main" id="{41BDAA34-705F-4674-1232-10E51BF5D54C}"/>
              </a:ext>
            </a:extLst>
          </p:cNvPr>
          <p:cNvSpPr txBox="1"/>
          <p:nvPr/>
        </p:nvSpPr>
        <p:spPr>
          <a:xfrm>
            <a:off x="10668705" y="30628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GGG </a:t>
            </a:r>
            <a:r>
              <a:rPr lang="en-US"/>
              <a:t>Module</a:t>
            </a:r>
          </a:p>
        </p:txBody>
      </p:sp>
      <p:pic>
        <p:nvPicPr>
          <p:cNvPr id="4" name="Audio 3">
            <a:hlinkClick r:id="" action="ppaction://media"/>
            <a:extLst>
              <a:ext uri="{FF2B5EF4-FFF2-40B4-BE49-F238E27FC236}">
                <a16:creationId xmlns:a16="http://schemas.microsoft.com/office/drawing/2014/main" id="{4A01F161-AF1D-6B4B-91D7-5118EB2F45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09300" y="5516033"/>
            <a:ext cx="812800" cy="812800"/>
          </a:xfrm>
          <a:prstGeom prst="rect">
            <a:avLst/>
          </a:prstGeom>
        </p:spPr>
      </p:pic>
    </p:spTree>
    <p:extLst>
      <p:ext uri="{BB962C8B-B14F-4D97-AF65-F5344CB8AC3E}">
        <p14:creationId xmlns:p14="http://schemas.microsoft.com/office/powerpoint/2010/main" val="3768258878"/>
      </p:ext>
    </p:extLst>
  </p:cSld>
  <p:clrMapOvr>
    <a:masterClrMapping/>
  </p:clrMapOvr>
  <mc:AlternateContent xmlns:mc="http://schemas.openxmlformats.org/markup-compatibility/2006">
    <mc:Choice xmlns:p14="http://schemas.microsoft.com/office/powerpoint/2010/main" Requires="p14">
      <p:transition spd="slow" p14:dur="2000" advTm="46708"/>
    </mc:Choice>
    <mc:Fallback>
      <p:transition spd="slow" advTm="46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061" objId="3"/>
        <p14:stopEvt time="45705" objId="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5630F-15E2-4247-BFE4-E088F33ED1C3}"/>
              </a:ext>
            </a:extLst>
          </p:cNvPr>
          <p:cNvSpPr>
            <a:spLocks noGrp="1"/>
          </p:cNvSpPr>
          <p:nvPr>
            <p:ph type="title"/>
          </p:nvPr>
        </p:nvSpPr>
        <p:spPr>
          <a:xfrm>
            <a:off x="1097280" y="786136"/>
            <a:ext cx="10058400" cy="934291"/>
          </a:xfrm>
        </p:spPr>
        <p:txBody>
          <a:bodyPr/>
          <a:lstStyle/>
          <a:p>
            <a:r>
              <a:rPr lang="en-GB" b="1">
                <a:latin typeface="Century Gothic"/>
                <a:cs typeface="Calibri Light"/>
              </a:rPr>
              <a:t>Predicted Model</a:t>
            </a:r>
          </a:p>
        </p:txBody>
      </p:sp>
      <p:sp>
        <p:nvSpPr>
          <p:cNvPr id="4" name="文本框 3">
            <a:extLst>
              <a:ext uri="{FF2B5EF4-FFF2-40B4-BE49-F238E27FC236}">
                <a16:creationId xmlns:a16="http://schemas.microsoft.com/office/drawing/2014/main" id="{76A51B52-6D81-96EC-401D-88FC0ED3FDE5}"/>
              </a:ext>
            </a:extLst>
          </p:cNvPr>
          <p:cNvSpPr txBox="1"/>
          <p:nvPr/>
        </p:nvSpPr>
        <p:spPr>
          <a:xfrm>
            <a:off x="1645024" y="1841000"/>
            <a:ext cx="92269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sz="4000">
                <a:latin typeface="Century Gothic"/>
                <a:ea typeface="Microsoft YaHei Light"/>
              </a:rPr>
              <a:t>Use</a:t>
            </a:r>
            <a:r>
              <a:rPr lang="en-US" altLang="zh-CN" sz="4000" b="1">
                <a:latin typeface="Century Gothic"/>
                <a:ea typeface="Microsoft YaHei Light"/>
              </a:rPr>
              <a:t> 3 indicators </a:t>
            </a:r>
            <a:r>
              <a:rPr lang="en-US" altLang="zh-CN" sz="4000">
                <a:latin typeface="Century Gothic"/>
                <a:ea typeface="Microsoft YaHei Light"/>
              </a:rPr>
              <a:t>to predict</a:t>
            </a:r>
            <a:r>
              <a:rPr lang="en-US" altLang="zh-CN" sz="4000" b="1">
                <a:latin typeface="Century Gothic"/>
                <a:ea typeface="Microsoft YaHei Light"/>
              </a:rPr>
              <a:t> final result</a:t>
            </a:r>
          </a:p>
        </p:txBody>
      </p:sp>
      <p:grpSp>
        <p:nvGrpSpPr>
          <p:cNvPr id="1422" name="组合 1421">
            <a:extLst>
              <a:ext uri="{FF2B5EF4-FFF2-40B4-BE49-F238E27FC236}">
                <a16:creationId xmlns:a16="http://schemas.microsoft.com/office/drawing/2014/main" id="{022E7281-F1EA-79FF-1695-9F23210967B5}"/>
              </a:ext>
            </a:extLst>
          </p:cNvPr>
          <p:cNvGrpSpPr/>
          <p:nvPr/>
        </p:nvGrpSpPr>
        <p:grpSpPr>
          <a:xfrm>
            <a:off x="177800" y="2861733"/>
            <a:ext cx="4064000" cy="2861396"/>
            <a:chOff x="152400" y="3115733"/>
            <a:chExt cx="4064000" cy="2861396"/>
          </a:xfrm>
        </p:grpSpPr>
        <p:sp>
          <p:nvSpPr>
            <p:cNvPr id="5" name="文本框 4">
              <a:extLst>
                <a:ext uri="{FF2B5EF4-FFF2-40B4-BE49-F238E27FC236}">
                  <a16:creationId xmlns:a16="http://schemas.microsoft.com/office/drawing/2014/main" id="{FC9E604A-20D1-506F-4343-56C776B82181}"/>
                </a:ext>
              </a:extLst>
            </p:cNvPr>
            <p:cNvSpPr txBox="1"/>
            <p:nvPr/>
          </p:nvSpPr>
          <p:spPr>
            <a:xfrm>
              <a:off x="152400" y="3115733"/>
              <a:ext cx="4064000" cy="1015663"/>
            </a:xfrm>
            <a:prstGeom prst="rect">
              <a:avLst/>
            </a:prstGeom>
            <a:noFill/>
            <a:ln w="571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b="1">
                  <a:solidFill>
                    <a:schemeClr val="accent2"/>
                  </a:solidFill>
                  <a:latin typeface="Century Gothic"/>
                  <a:ea typeface="宋体"/>
                  <a:cs typeface="Calibri"/>
                </a:rPr>
                <a:t>1. Weighted assessment scores</a:t>
              </a:r>
            </a:p>
            <a:p>
              <a:r>
                <a:rPr lang="en-US" altLang="zh-CN" sz="2000" b="1">
                  <a:solidFill>
                    <a:schemeClr val="accent2"/>
                  </a:solidFill>
                  <a:latin typeface="Century Gothic"/>
                  <a:ea typeface="宋体"/>
                  <a:cs typeface="Calibri"/>
                </a:rPr>
                <a:t>2. Sum clicks</a:t>
              </a:r>
            </a:p>
            <a:p>
              <a:r>
                <a:rPr lang="en-US" altLang="zh-CN" sz="2000" b="1">
                  <a:solidFill>
                    <a:schemeClr val="accent2"/>
                  </a:solidFill>
                  <a:latin typeface="Century Gothic"/>
                  <a:ea typeface="宋体"/>
                  <a:cs typeface="Calibri"/>
                </a:rPr>
                <a:t>3. </a:t>
              </a:r>
              <a:r>
                <a:rPr lang="en-US" sz="2000" b="1">
                  <a:solidFill>
                    <a:schemeClr val="accent2"/>
                  </a:solidFill>
                  <a:latin typeface="Century Gothic"/>
                  <a:ea typeface="+mn-lt"/>
                  <a:cs typeface="+mn-lt"/>
                </a:rPr>
                <a:t>Number of late submissions</a:t>
              </a:r>
              <a:endParaRPr lang="en-US" altLang="zh-CN" sz="2000" b="1">
                <a:solidFill>
                  <a:schemeClr val="accent2"/>
                </a:solidFill>
                <a:latin typeface="Century Gothic"/>
                <a:ea typeface="宋体"/>
                <a:cs typeface="+mn-lt"/>
              </a:endParaRPr>
            </a:p>
          </p:txBody>
        </p:sp>
        <p:sp>
          <p:nvSpPr>
            <p:cNvPr id="1419" name="文本框 1418">
              <a:extLst>
                <a:ext uri="{FF2B5EF4-FFF2-40B4-BE49-F238E27FC236}">
                  <a16:creationId xmlns:a16="http://schemas.microsoft.com/office/drawing/2014/main" id="{FAD0D914-3F7A-F80C-F6A2-CEACF5561249}"/>
                </a:ext>
              </a:extLst>
            </p:cNvPr>
            <p:cNvSpPr txBox="1"/>
            <p:nvPr/>
          </p:nvSpPr>
          <p:spPr>
            <a:xfrm>
              <a:off x="152400" y="4961466"/>
              <a:ext cx="4064000" cy="1015663"/>
            </a:xfrm>
            <a:prstGeom prst="rect">
              <a:avLst/>
            </a:prstGeom>
            <a:noFill/>
            <a:ln w="5715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b="1">
                  <a:solidFill>
                    <a:schemeClr val="accent2"/>
                  </a:solidFill>
                  <a:latin typeface="Century Gothic"/>
                  <a:ea typeface="宋体"/>
                  <a:cs typeface="+mn-lt"/>
                </a:rPr>
                <a:t>Final result: passing (pass or distinction), failing (fail or withdrawn)</a:t>
              </a:r>
            </a:p>
          </p:txBody>
        </p:sp>
        <p:cxnSp>
          <p:nvCxnSpPr>
            <p:cNvPr id="1421" name="直接箭头连接符 1420">
              <a:extLst>
                <a:ext uri="{FF2B5EF4-FFF2-40B4-BE49-F238E27FC236}">
                  <a16:creationId xmlns:a16="http://schemas.microsoft.com/office/drawing/2014/main" id="{44920E17-FEE4-1462-3BC9-8E3F7F8D0E73}"/>
                </a:ext>
              </a:extLst>
            </p:cNvPr>
            <p:cNvCxnSpPr/>
            <p:nvPr/>
          </p:nvCxnSpPr>
          <p:spPr>
            <a:xfrm flipH="1">
              <a:off x="2175934" y="4131733"/>
              <a:ext cx="0" cy="8297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466" name="组合 1465">
            <a:extLst>
              <a:ext uri="{FF2B5EF4-FFF2-40B4-BE49-F238E27FC236}">
                <a16:creationId xmlns:a16="http://schemas.microsoft.com/office/drawing/2014/main" id="{543DD9D6-69AB-8FD3-4716-2B11384EE4D6}"/>
              </a:ext>
            </a:extLst>
          </p:cNvPr>
          <p:cNvGrpSpPr/>
          <p:nvPr/>
        </p:nvGrpSpPr>
        <p:grpSpPr>
          <a:xfrm>
            <a:off x="4154352" y="2677013"/>
            <a:ext cx="3465339" cy="3390993"/>
            <a:chOff x="5949285" y="2736279"/>
            <a:chExt cx="3465339" cy="3390993"/>
          </a:xfrm>
        </p:grpSpPr>
        <p:graphicFrame>
          <p:nvGraphicFramePr>
            <p:cNvPr id="12" name="Diagram 3">
              <a:extLst>
                <a:ext uri="{FF2B5EF4-FFF2-40B4-BE49-F238E27FC236}">
                  <a16:creationId xmlns:a16="http://schemas.microsoft.com/office/drawing/2014/main" id="{685C3474-5FD7-05BD-3A01-30C6CEC57BD3}"/>
                </a:ext>
              </a:extLst>
            </p:cNvPr>
            <p:cNvGraphicFramePr/>
            <p:nvPr>
              <p:extLst>
                <p:ext uri="{D42A27DB-BD31-4B8C-83A1-F6EECF244321}">
                  <p14:modId xmlns:p14="http://schemas.microsoft.com/office/powerpoint/2010/main" val="4031562406"/>
                </p:ext>
              </p:extLst>
            </p:nvPr>
          </p:nvGraphicFramePr>
          <p:xfrm>
            <a:off x="5949285" y="2736279"/>
            <a:ext cx="3465339" cy="33909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48" name="Right Brace 604">
              <a:extLst>
                <a:ext uri="{FF2B5EF4-FFF2-40B4-BE49-F238E27FC236}">
                  <a16:creationId xmlns:a16="http://schemas.microsoft.com/office/drawing/2014/main" id="{DBBAC1CE-2835-C798-3D6B-74EAA6216D85}"/>
                </a:ext>
              </a:extLst>
            </p:cNvPr>
            <p:cNvSpPr/>
            <p:nvPr/>
          </p:nvSpPr>
          <p:spPr>
            <a:xfrm>
              <a:off x="8877598" y="2971058"/>
              <a:ext cx="456087" cy="29022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grpSp>
      <p:graphicFrame>
        <p:nvGraphicFramePr>
          <p:cNvPr id="1483" name="表格 1483">
            <a:extLst>
              <a:ext uri="{FF2B5EF4-FFF2-40B4-BE49-F238E27FC236}">
                <a16:creationId xmlns:a16="http://schemas.microsoft.com/office/drawing/2014/main" id="{38D7ADB3-359B-6A8B-D354-1F9D8A47E6F8}"/>
              </a:ext>
            </a:extLst>
          </p:cNvPr>
          <p:cNvGraphicFramePr>
            <a:graphicFrameLocks noGrp="1"/>
          </p:cNvGraphicFramePr>
          <p:nvPr>
            <p:extLst>
              <p:ext uri="{D42A27DB-BD31-4B8C-83A1-F6EECF244321}">
                <p14:modId xmlns:p14="http://schemas.microsoft.com/office/powerpoint/2010/main" val="3964756199"/>
              </p:ext>
            </p:extLst>
          </p:nvPr>
        </p:nvGraphicFramePr>
        <p:xfrm>
          <a:off x="7620001" y="3039532"/>
          <a:ext cx="4340715" cy="2627894"/>
        </p:xfrm>
        <a:graphic>
          <a:graphicData uri="http://schemas.openxmlformats.org/drawingml/2006/table">
            <a:tbl>
              <a:tblPr firstRow="1" bandRow="1">
                <a:tableStyleId>{5C22544A-7EE6-4342-B048-85BDC9FD1C3A}</a:tableStyleId>
              </a:tblPr>
              <a:tblGrid>
                <a:gridCol w="2106082">
                  <a:extLst>
                    <a:ext uri="{9D8B030D-6E8A-4147-A177-3AD203B41FA5}">
                      <a16:colId xmlns:a16="http://schemas.microsoft.com/office/drawing/2014/main" val="4079363618"/>
                    </a:ext>
                  </a:extLst>
                </a:gridCol>
                <a:gridCol w="1344083">
                  <a:extLst>
                    <a:ext uri="{9D8B030D-6E8A-4147-A177-3AD203B41FA5}">
                      <a16:colId xmlns:a16="http://schemas.microsoft.com/office/drawing/2014/main" val="1656481206"/>
                    </a:ext>
                  </a:extLst>
                </a:gridCol>
                <a:gridCol w="890550">
                  <a:extLst>
                    <a:ext uri="{9D8B030D-6E8A-4147-A177-3AD203B41FA5}">
                      <a16:colId xmlns:a16="http://schemas.microsoft.com/office/drawing/2014/main" val="373128341"/>
                    </a:ext>
                  </a:extLst>
                </a:gridCol>
              </a:tblGrid>
              <a:tr h="388770">
                <a:tc>
                  <a:txBody>
                    <a:bodyPr/>
                    <a:lstStyle/>
                    <a:p>
                      <a:r>
                        <a:rPr lang="zh-CN" altLang="en-US" sz="1400" b="1">
                          <a:latin typeface="Century Gothic"/>
                        </a:rPr>
                        <a:t>Model Name</a:t>
                      </a:r>
                    </a:p>
                  </a:txBody>
                  <a:tcPr/>
                </a:tc>
                <a:tc>
                  <a:txBody>
                    <a:bodyPr/>
                    <a:lstStyle/>
                    <a:p>
                      <a:r>
                        <a:rPr lang="zh-CN" altLang="en-US" sz="1400" b="1">
                          <a:latin typeface="Century Gothic"/>
                        </a:rPr>
                        <a:t>Test error(%)</a:t>
                      </a:r>
                    </a:p>
                  </a:txBody>
                  <a:tcPr/>
                </a:tc>
                <a:tc>
                  <a:txBody>
                    <a:bodyPr/>
                    <a:lstStyle/>
                    <a:p>
                      <a:r>
                        <a:rPr lang="zh-CN" altLang="en-US" sz="1400" b="1">
                          <a:latin typeface="Century Gothic"/>
                        </a:rPr>
                        <a:t>AUC</a:t>
                      </a:r>
                    </a:p>
                  </a:txBody>
                  <a:tcPr/>
                </a:tc>
                <a:extLst>
                  <a:ext uri="{0D108BD9-81ED-4DB2-BD59-A6C34878D82A}">
                    <a16:rowId xmlns:a16="http://schemas.microsoft.com/office/drawing/2014/main" val="440996960"/>
                  </a:ext>
                </a:extLst>
              </a:tr>
              <a:tr h="381000">
                <a:tc>
                  <a:txBody>
                    <a:bodyPr/>
                    <a:lstStyle/>
                    <a:p>
                      <a:r>
                        <a:rPr lang="zh-CN" altLang="en-US" sz="1400" b="1">
                          <a:latin typeface="Century Gothic"/>
                        </a:rPr>
                        <a:t>Logistic regression</a:t>
                      </a:r>
                    </a:p>
                  </a:txBody>
                  <a:tcPr/>
                </a:tc>
                <a:tc>
                  <a:txBody>
                    <a:bodyPr/>
                    <a:lstStyle/>
                    <a:p>
                      <a:r>
                        <a:rPr lang="zh-CN" altLang="en-US" sz="1400" b="1">
                          <a:latin typeface="Century Gothic"/>
                        </a:rPr>
                        <a:t>8.018%</a:t>
                      </a:r>
                    </a:p>
                  </a:txBody>
                  <a:tcPr/>
                </a:tc>
                <a:tc>
                  <a:txBody>
                    <a:bodyPr/>
                    <a:lstStyle/>
                    <a:p>
                      <a:r>
                        <a:rPr lang="zh-CN" altLang="en-US" sz="1400" b="1">
                          <a:latin typeface="Century Gothic"/>
                        </a:rPr>
                        <a:t>96.735%</a:t>
                      </a:r>
                    </a:p>
                  </a:txBody>
                  <a:tcPr/>
                </a:tc>
                <a:extLst>
                  <a:ext uri="{0D108BD9-81ED-4DB2-BD59-A6C34878D82A}">
                    <a16:rowId xmlns:a16="http://schemas.microsoft.com/office/drawing/2014/main" val="1722758238"/>
                  </a:ext>
                </a:extLst>
              </a:tr>
              <a:tr h="306916">
                <a:tc>
                  <a:txBody>
                    <a:bodyPr/>
                    <a:lstStyle/>
                    <a:p>
                      <a:pPr lvl="0">
                        <a:buNone/>
                      </a:pPr>
                      <a:r>
                        <a:rPr lang="zh-CN" sz="1400" b="1" i="0" u="none" strike="noStrike" noProof="0">
                          <a:latin typeface="Century Gothic"/>
                          <a:ea typeface="宋体"/>
                        </a:rPr>
                        <a:t>LDA</a:t>
                      </a:r>
                      <a:endParaRPr lang="zh-CN" sz="1400" b="1">
                        <a:latin typeface="Century Gothic"/>
                      </a:endParaRPr>
                    </a:p>
                  </a:txBody>
                  <a:tcPr/>
                </a:tc>
                <a:tc>
                  <a:txBody>
                    <a:bodyPr/>
                    <a:lstStyle/>
                    <a:p>
                      <a:pPr lvl="0">
                        <a:buNone/>
                      </a:pPr>
                      <a:r>
                        <a:rPr lang="zh-CN" altLang="en-US" sz="1400" b="1">
                          <a:latin typeface="Century Gothic"/>
                        </a:rPr>
                        <a:t>7.950%</a:t>
                      </a:r>
                    </a:p>
                  </a:txBody>
                  <a:tcPr/>
                </a:tc>
                <a:tc>
                  <a:txBody>
                    <a:bodyPr/>
                    <a:lstStyle/>
                    <a:p>
                      <a:pPr lvl="0">
                        <a:buNone/>
                      </a:pPr>
                      <a:r>
                        <a:rPr lang="zh-CN" altLang="en-US" sz="1400" b="1">
                          <a:latin typeface="Century Gothic"/>
                        </a:rPr>
                        <a:t>91.142%</a:t>
                      </a:r>
                    </a:p>
                  </a:txBody>
                  <a:tcPr/>
                </a:tc>
                <a:extLst>
                  <a:ext uri="{0D108BD9-81ED-4DB2-BD59-A6C34878D82A}">
                    <a16:rowId xmlns:a16="http://schemas.microsoft.com/office/drawing/2014/main" val="3796453640"/>
                  </a:ext>
                </a:extLst>
              </a:tr>
              <a:tr h="317500">
                <a:tc>
                  <a:txBody>
                    <a:bodyPr/>
                    <a:lstStyle/>
                    <a:p>
                      <a:pPr lvl="0">
                        <a:buNone/>
                      </a:pPr>
                      <a:r>
                        <a:rPr lang="zh-CN" sz="1400" b="1" i="0" u="none" strike="noStrike" noProof="0">
                          <a:latin typeface="Century Gothic"/>
                          <a:ea typeface="宋体"/>
                        </a:rPr>
                        <a:t>QDA</a:t>
                      </a:r>
                      <a:endParaRPr lang="zh-CN" sz="1400" b="1">
                        <a:latin typeface="Century Gothic"/>
                      </a:endParaRPr>
                    </a:p>
                  </a:txBody>
                  <a:tcPr/>
                </a:tc>
                <a:tc>
                  <a:txBody>
                    <a:bodyPr/>
                    <a:lstStyle/>
                    <a:p>
                      <a:pPr lvl="0">
                        <a:buNone/>
                      </a:pPr>
                      <a:r>
                        <a:rPr lang="zh-CN" altLang="en-US" sz="1400" b="1">
                          <a:latin typeface="Century Gothic"/>
                        </a:rPr>
                        <a:t>8.831%</a:t>
                      </a:r>
                    </a:p>
                  </a:txBody>
                  <a:tcPr/>
                </a:tc>
                <a:tc>
                  <a:txBody>
                    <a:bodyPr/>
                    <a:lstStyle/>
                    <a:p>
                      <a:pPr lvl="0">
                        <a:buNone/>
                      </a:pPr>
                      <a:r>
                        <a:rPr lang="zh-CN" altLang="en-US" sz="1400" b="1">
                          <a:latin typeface="Century Gothic"/>
                        </a:rPr>
                        <a:t>90.659%</a:t>
                      </a:r>
                    </a:p>
                  </a:txBody>
                  <a:tcPr/>
                </a:tc>
                <a:extLst>
                  <a:ext uri="{0D108BD9-81ED-4DB2-BD59-A6C34878D82A}">
                    <a16:rowId xmlns:a16="http://schemas.microsoft.com/office/drawing/2014/main" val="289780146"/>
                  </a:ext>
                </a:extLst>
              </a:tr>
              <a:tr h="408208">
                <a:tc>
                  <a:txBody>
                    <a:bodyPr/>
                    <a:lstStyle/>
                    <a:p>
                      <a:pPr lvl="0">
                        <a:buNone/>
                      </a:pPr>
                      <a:r>
                        <a:rPr lang="en-US" altLang="zh-CN" sz="1400" b="1" i="0" u="none" strike="noStrike" noProof="0">
                          <a:latin typeface="Century Gothic"/>
                          <a:ea typeface="宋体"/>
                        </a:rPr>
                        <a:t>SVM</a:t>
                      </a:r>
                      <a:endParaRPr lang="zh-CN" altLang="en-US" sz="1400" b="1">
                        <a:latin typeface="Century Gothic"/>
                      </a:endParaRPr>
                    </a:p>
                  </a:txBody>
                  <a:tcPr/>
                </a:tc>
                <a:tc>
                  <a:txBody>
                    <a:bodyPr/>
                    <a:lstStyle/>
                    <a:p>
                      <a:r>
                        <a:rPr lang="zh-CN" altLang="en-US" sz="1400" b="1">
                          <a:latin typeface="Century Gothic"/>
                        </a:rPr>
                        <a:t>8.111%</a:t>
                      </a:r>
                    </a:p>
                  </a:txBody>
                  <a:tcPr/>
                </a:tc>
                <a:tc>
                  <a:txBody>
                    <a:bodyPr/>
                    <a:lstStyle/>
                    <a:p>
                      <a:r>
                        <a:rPr lang="zh-CN" altLang="en-US" sz="1400" b="1">
                          <a:latin typeface="Century Gothic"/>
                        </a:rPr>
                        <a:t>90.896%</a:t>
                      </a:r>
                    </a:p>
                  </a:txBody>
                  <a:tcPr/>
                </a:tc>
                <a:extLst>
                  <a:ext uri="{0D108BD9-81ED-4DB2-BD59-A6C34878D82A}">
                    <a16:rowId xmlns:a16="http://schemas.microsoft.com/office/drawing/2014/main" val="1445964431"/>
                  </a:ext>
                </a:extLst>
              </a:tr>
              <a:tr h="412750">
                <a:tc>
                  <a:txBody>
                    <a:bodyPr/>
                    <a:lstStyle/>
                    <a:p>
                      <a:pPr lvl="0">
                        <a:buNone/>
                      </a:pPr>
                      <a:r>
                        <a:rPr lang="zh-CN" sz="1400" b="1" i="0" u="none" strike="noStrike" noProof="0">
                          <a:latin typeface="Century Gothic"/>
                          <a:ea typeface="宋体"/>
                        </a:rPr>
                        <a:t>Logistic</a:t>
                      </a:r>
                      <a:r>
                        <a:rPr lang="zh-CN" altLang="en-US" sz="1400" b="1" i="0" u="none" strike="noStrike" noProof="0">
                          <a:latin typeface="Century Gothic"/>
                          <a:ea typeface="宋体"/>
                        </a:rPr>
                        <a:t> </a:t>
                      </a:r>
                      <a:r>
                        <a:rPr lang="zh-CN" sz="1400" b="1" i="0" u="none" strike="noStrike" noProof="0">
                          <a:latin typeface="Century Gothic"/>
                          <a:ea typeface="宋体"/>
                        </a:rPr>
                        <a:t>regression</a:t>
                      </a:r>
                      <a:r>
                        <a:rPr lang="en-US" altLang="zh-CN" sz="1400" b="1" i="0" u="none" strike="noStrike" noProof="0">
                          <a:latin typeface="Century Gothic"/>
                          <a:ea typeface="宋体"/>
                        </a:rPr>
                        <a:t>(L1)</a:t>
                      </a:r>
                      <a:endParaRPr lang="zh-CN" altLang="en-US" sz="1400" b="1" i="0" u="none" strike="noStrike" noProof="0">
                        <a:latin typeface="Century Gothic"/>
                        <a:ea typeface="宋体"/>
                      </a:endParaRPr>
                    </a:p>
                  </a:txBody>
                  <a:tcPr/>
                </a:tc>
                <a:tc>
                  <a:txBody>
                    <a:bodyPr/>
                    <a:lstStyle/>
                    <a:p>
                      <a:r>
                        <a:rPr lang="zh-CN" altLang="en-US" sz="1400" b="1">
                          <a:latin typeface="Century Gothic"/>
                        </a:rPr>
                        <a:t>7.931%</a:t>
                      </a:r>
                    </a:p>
                  </a:txBody>
                  <a:tcPr/>
                </a:tc>
                <a:tc>
                  <a:txBody>
                    <a:bodyPr/>
                    <a:lstStyle/>
                    <a:p>
                      <a:r>
                        <a:rPr lang="zh-CN" altLang="en-US" sz="1400" b="1">
                          <a:latin typeface="Century Gothic"/>
                        </a:rPr>
                        <a:t>96.734%</a:t>
                      </a:r>
                    </a:p>
                  </a:txBody>
                  <a:tcPr/>
                </a:tc>
                <a:extLst>
                  <a:ext uri="{0D108BD9-81ED-4DB2-BD59-A6C34878D82A}">
                    <a16:rowId xmlns:a16="http://schemas.microsoft.com/office/drawing/2014/main" val="4040915319"/>
                  </a:ext>
                </a:extLst>
              </a:tr>
              <a:tr h="412750">
                <a:tc>
                  <a:txBody>
                    <a:bodyPr/>
                    <a:lstStyle/>
                    <a:p>
                      <a:pPr lvl="0">
                        <a:buNone/>
                      </a:pPr>
                      <a:r>
                        <a:rPr lang="zh-CN" sz="1400" b="1" i="0" u="none" strike="noStrike" noProof="0">
                          <a:latin typeface="Century Gothic"/>
                          <a:ea typeface="宋体"/>
                        </a:rPr>
                        <a:t>Logistic</a:t>
                      </a:r>
                      <a:r>
                        <a:rPr lang="zh-CN" altLang="en-US" sz="1400" b="1" i="0" u="none" strike="noStrike" noProof="0">
                          <a:latin typeface="Century Gothic"/>
                          <a:ea typeface="宋体"/>
                        </a:rPr>
                        <a:t> </a:t>
                      </a:r>
                      <a:r>
                        <a:rPr lang="zh-CN" sz="1400" b="1" i="0" u="none" strike="noStrike" noProof="0">
                          <a:latin typeface="Century Gothic"/>
                          <a:ea typeface="宋体"/>
                        </a:rPr>
                        <a:t>regression</a:t>
                      </a:r>
                      <a:r>
                        <a:rPr lang="en-US" altLang="zh-CN" sz="1400" b="1" i="0" u="none" strike="noStrike" noProof="0">
                          <a:latin typeface="Century Gothic"/>
                          <a:ea typeface="宋体"/>
                        </a:rPr>
                        <a:t>(L2)</a:t>
                      </a:r>
                      <a:endParaRPr lang="zh-CN" sz="1400" b="1">
                        <a:latin typeface="Century Gothic"/>
                      </a:endParaRPr>
                    </a:p>
                  </a:txBody>
                  <a:tcPr/>
                </a:tc>
                <a:tc>
                  <a:txBody>
                    <a:bodyPr/>
                    <a:lstStyle/>
                    <a:p>
                      <a:pPr lvl="0">
                        <a:buNone/>
                      </a:pPr>
                      <a:r>
                        <a:rPr lang="zh-CN" altLang="en-US" sz="1400" b="1">
                          <a:latin typeface="Century Gothic"/>
                        </a:rPr>
                        <a:t>7.875%</a:t>
                      </a:r>
                    </a:p>
                  </a:txBody>
                  <a:tcPr/>
                </a:tc>
                <a:tc>
                  <a:txBody>
                    <a:bodyPr/>
                    <a:lstStyle/>
                    <a:p>
                      <a:pPr lvl="0">
                        <a:buNone/>
                      </a:pPr>
                      <a:r>
                        <a:rPr lang="zh-CN" altLang="en-US" sz="1400" b="1">
                          <a:latin typeface="Century Gothic"/>
                        </a:rPr>
                        <a:t>96.733%</a:t>
                      </a:r>
                    </a:p>
                  </a:txBody>
                  <a:tcPr/>
                </a:tc>
                <a:extLst>
                  <a:ext uri="{0D108BD9-81ED-4DB2-BD59-A6C34878D82A}">
                    <a16:rowId xmlns:a16="http://schemas.microsoft.com/office/drawing/2014/main" val="715508067"/>
                  </a:ext>
                </a:extLst>
              </a:tr>
            </a:tbl>
          </a:graphicData>
        </a:graphic>
      </p:graphicFrame>
      <p:pic>
        <p:nvPicPr>
          <p:cNvPr id="6" name="predicted model">
            <a:hlinkClick r:id="" action="ppaction://media"/>
            <a:extLst>
              <a:ext uri="{FF2B5EF4-FFF2-40B4-BE49-F238E27FC236}">
                <a16:creationId xmlns:a16="http://schemas.microsoft.com/office/drawing/2014/main" id="{43E80705-6712-4E15-82C1-BD29990819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57828" y="5828097"/>
            <a:ext cx="487363" cy="487363"/>
          </a:xfrm>
          <a:prstGeom prst="rect">
            <a:avLst/>
          </a:prstGeom>
        </p:spPr>
      </p:pic>
    </p:spTree>
    <p:extLst>
      <p:ext uri="{BB962C8B-B14F-4D97-AF65-F5344CB8AC3E}">
        <p14:creationId xmlns:p14="http://schemas.microsoft.com/office/powerpoint/2010/main" val="2586745356"/>
      </p:ext>
    </p:extLst>
  </p:cSld>
  <p:clrMapOvr>
    <a:masterClrMapping/>
  </p:clrMapOvr>
  <mc:AlternateContent xmlns:mc="http://schemas.openxmlformats.org/markup-compatibility/2006">
    <mc:Choice xmlns:p14="http://schemas.microsoft.com/office/powerpoint/2010/main" Requires="p14">
      <p:transition spd="slow" p14:dur="2000" advTm="44628"/>
    </mc:Choice>
    <mc:Fallback>
      <p:transition spd="slow" advTm="44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2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8" descr="图形用户界面&#10;&#10;已自动生成说明">
            <a:extLst>
              <a:ext uri="{FF2B5EF4-FFF2-40B4-BE49-F238E27FC236}">
                <a16:creationId xmlns:a16="http://schemas.microsoft.com/office/drawing/2014/main" id="{32744B3D-D6A4-0089-3F13-2B8CD8A09763}"/>
              </a:ext>
            </a:extLst>
          </p:cNvPr>
          <p:cNvPicPr>
            <a:picLocks noChangeAspect="1"/>
          </p:cNvPicPr>
          <p:nvPr/>
        </p:nvPicPr>
        <p:blipFill>
          <a:blip r:embed="rId5"/>
          <a:stretch>
            <a:fillRect/>
          </a:stretch>
        </p:blipFill>
        <p:spPr>
          <a:xfrm>
            <a:off x="524933" y="519216"/>
            <a:ext cx="11142132" cy="5811102"/>
          </a:xfrm>
          <a:prstGeom prst="rect">
            <a:avLst/>
          </a:prstGeom>
        </p:spPr>
      </p:pic>
      <p:pic>
        <p:nvPicPr>
          <p:cNvPr id="2" name="dashboard">
            <a:hlinkClick r:id="" action="ppaction://media"/>
            <a:extLst>
              <a:ext uri="{FF2B5EF4-FFF2-40B4-BE49-F238E27FC236}">
                <a16:creationId xmlns:a16="http://schemas.microsoft.com/office/drawing/2014/main" id="{9AD51696-634B-4D97-9157-17291CFA5E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19265" y="6370637"/>
            <a:ext cx="487363" cy="487363"/>
          </a:xfrm>
          <a:prstGeom prst="rect">
            <a:avLst/>
          </a:prstGeom>
        </p:spPr>
      </p:pic>
    </p:spTree>
    <p:extLst>
      <p:ext uri="{BB962C8B-B14F-4D97-AF65-F5344CB8AC3E}">
        <p14:creationId xmlns:p14="http://schemas.microsoft.com/office/powerpoint/2010/main" val="2927160592"/>
      </p:ext>
    </p:extLst>
  </p:cSld>
  <p:clrMapOvr>
    <a:masterClrMapping/>
  </p:clrMapOvr>
  <mc:AlternateContent xmlns:mc="http://schemas.openxmlformats.org/markup-compatibility/2006">
    <mc:Choice xmlns:p14="http://schemas.microsoft.com/office/powerpoint/2010/main" Requires="p14">
      <p:transition spd="slow" p14:dur="2000" advTm="39822"/>
    </mc:Choice>
    <mc:Fallback>
      <p:transition spd="slow" advTm="39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A71E-F462-4F80-B8DD-1A5FFB4E9F82}"/>
              </a:ext>
            </a:extLst>
          </p:cNvPr>
          <p:cNvSpPr>
            <a:spLocks noGrp="1"/>
          </p:cNvSpPr>
          <p:nvPr>
            <p:ph type="title"/>
          </p:nvPr>
        </p:nvSpPr>
        <p:spPr/>
        <p:txBody>
          <a:bodyPr/>
          <a:lstStyle/>
          <a:p>
            <a:r>
              <a:rPr lang="en-GB" b="1"/>
              <a:t>PROBLEM STATEMENT</a:t>
            </a:r>
          </a:p>
        </p:txBody>
      </p:sp>
      <p:sp>
        <p:nvSpPr>
          <p:cNvPr id="3" name="Content Placeholder 2">
            <a:extLst>
              <a:ext uri="{FF2B5EF4-FFF2-40B4-BE49-F238E27FC236}">
                <a16:creationId xmlns:a16="http://schemas.microsoft.com/office/drawing/2014/main" id="{2AF4F9DE-2231-494D-944D-7E2DE653D344}"/>
              </a:ext>
            </a:extLst>
          </p:cNvPr>
          <p:cNvSpPr>
            <a:spLocks noGrp="1"/>
          </p:cNvSpPr>
          <p:nvPr>
            <p:ph idx="1"/>
          </p:nvPr>
        </p:nvSpPr>
        <p:spPr/>
        <p:txBody>
          <a:bodyPr/>
          <a:lstStyle/>
          <a:p>
            <a:pPr marL="0" indent="0" algn="ctr">
              <a:buNone/>
            </a:pPr>
            <a:endParaRPr lang="en-GB" sz="3600"/>
          </a:p>
          <a:p>
            <a:pPr marL="0" indent="0" algn="ctr">
              <a:buNone/>
            </a:pPr>
            <a:r>
              <a:rPr lang="en-GB" sz="3600" i="1"/>
              <a:t>‘Help students gain autonomy to manage their own learning experience to achieve their maximum potential with the University technology services’</a:t>
            </a:r>
          </a:p>
          <a:p>
            <a:pPr marL="0" indent="0">
              <a:buNone/>
            </a:pPr>
            <a:endParaRPr lang="en-GB"/>
          </a:p>
          <a:p>
            <a:pPr>
              <a:buFont typeface="Wingdings" pitchFamily="2" charset="2"/>
              <a:buChar char="§"/>
            </a:pPr>
            <a:endParaRPr lang="en-GB"/>
          </a:p>
        </p:txBody>
      </p:sp>
      <p:pic>
        <p:nvPicPr>
          <p:cNvPr id="4" name="Audio 3">
            <a:hlinkClick r:id="" action="ppaction://media"/>
            <a:extLst>
              <a:ext uri="{FF2B5EF4-FFF2-40B4-BE49-F238E27FC236}">
                <a16:creationId xmlns:a16="http://schemas.microsoft.com/office/drawing/2014/main" id="{CBE532B5-CBDD-6047-8485-6CBB5D5AAA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9067" y="5596467"/>
            <a:ext cx="812800" cy="812800"/>
          </a:xfrm>
          <a:prstGeom prst="rect">
            <a:avLst/>
          </a:prstGeom>
        </p:spPr>
      </p:pic>
    </p:spTree>
    <p:extLst>
      <p:ext uri="{BB962C8B-B14F-4D97-AF65-F5344CB8AC3E}">
        <p14:creationId xmlns:p14="http://schemas.microsoft.com/office/powerpoint/2010/main" val="1183969878"/>
      </p:ext>
    </p:extLst>
  </p:cSld>
  <p:clrMapOvr>
    <a:masterClrMapping/>
  </p:clrMapOvr>
  <mc:AlternateContent xmlns:mc="http://schemas.openxmlformats.org/markup-compatibility/2006">
    <mc:Choice xmlns:p14="http://schemas.microsoft.com/office/powerpoint/2010/main" Requires="p14">
      <p:transition spd="slow" p14:dur="2000" advTm="18714"/>
    </mc:Choice>
    <mc:Fallback>
      <p:transition spd="slow" advTm="18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0E52-218F-4915-839F-187F95B31BD1}"/>
              </a:ext>
            </a:extLst>
          </p:cNvPr>
          <p:cNvSpPr>
            <a:spLocks noGrp="1"/>
          </p:cNvSpPr>
          <p:nvPr>
            <p:ph type="title"/>
          </p:nvPr>
        </p:nvSpPr>
        <p:spPr/>
        <p:txBody>
          <a:bodyPr/>
          <a:lstStyle/>
          <a:p>
            <a:r>
              <a:rPr lang="en-GB" b="1"/>
              <a:t>DATA</a:t>
            </a:r>
          </a:p>
        </p:txBody>
      </p:sp>
      <p:pic>
        <p:nvPicPr>
          <p:cNvPr id="6" name="Content Placeholder 5" descr="Diagram, timeline&#10;&#10;Description automatically generated">
            <a:extLst>
              <a:ext uri="{FF2B5EF4-FFF2-40B4-BE49-F238E27FC236}">
                <a16:creationId xmlns:a16="http://schemas.microsoft.com/office/drawing/2014/main" id="{A197A03F-6C01-274C-BBEC-093EF5D6315C}"/>
              </a:ext>
            </a:extLst>
          </p:cNvPr>
          <p:cNvPicPr>
            <a:picLocks noGrp="1" noChangeAspect="1"/>
          </p:cNvPicPr>
          <p:nvPr>
            <p:ph idx="1"/>
          </p:nvPr>
        </p:nvPicPr>
        <p:blipFill>
          <a:blip r:embed="rId5"/>
          <a:stretch>
            <a:fillRect/>
          </a:stretch>
        </p:blipFill>
        <p:spPr>
          <a:xfrm>
            <a:off x="1097280" y="1937703"/>
            <a:ext cx="4221729" cy="4022725"/>
          </a:xfrm>
        </p:spPr>
      </p:pic>
      <p:sp>
        <p:nvSpPr>
          <p:cNvPr id="7" name="TextBox 6">
            <a:extLst>
              <a:ext uri="{FF2B5EF4-FFF2-40B4-BE49-F238E27FC236}">
                <a16:creationId xmlns:a16="http://schemas.microsoft.com/office/drawing/2014/main" id="{C3D9D6C8-8335-DF40-A6EF-3FCDB64EDD16}"/>
              </a:ext>
            </a:extLst>
          </p:cNvPr>
          <p:cNvSpPr txBox="1"/>
          <p:nvPr/>
        </p:nvSpPr>
        <p:spPr>
          <a:xfrm>
            <a:off x="5684520" y="2072640"/>
            <a:ext cx="5471160" cy="3539430"/>
          </a:xfrm>
          <a:prstGeom prst="rect">
            <a:avLst/>
          </a:prstGeom>
          <a:noFill/>
        </p:spPr>
        <p:txBody>
          <a:bodyPr wrap="square" lIns="91440" tIns="45720" rIns="91440" bIns="45720" rtlCol="0" anchor="t">
            <a:spAutoFit/>
          </a:bodyPr>
          <a:lstStyle/>
          <a:p>
            <a:pPr marL="285750" indent="-285750">
              <a:buFontTx/>
              <a:buChar char="-"/>
            </a:pPr>
            <a:r>
              <a:rPr lang="en-US" sz="2800"/>
              <a:t>22 courses</a:t>
            </a:r>
          </a:p>
          <a:p>
            <a:pPr marL="285750" indent="-285750">
              <a:buFontTx/>
              <a:buChar char="-"/>
            </a:pPr>
            <a:r>
              <a:rPr lang="en-US" sz="2800"/>
              <a:t>Courses starting in February and October 2013 and 2014</a:t>
            </a:r>
          </a:p>
          <a:p>
            <a:pPr marL="285750" indent="-285750">
              <a:buFontTx/>
              <a:buChar char="-"/>
            </a:pPr>
            <a:r>
              <a:rPr lang="en-US" sz="2800"/>
              <a:t>Including:</a:t>
            </a:r>
            <a:endParaRPr lang="en-US" sz="2800">
              <a:cs typeface="Calibri"/>
            </a:endParaRPr>
          </a:p>
          <a:p>
            <a:pPr marL="742950" lvl="1" indent="-285750">
              <a:buFontTx/>
              <a:buChar char="-"/>
            </a:pPr>
            <a:r>
              <a:rPr lang="en-US" sz="2800"/>
              <a:t>Interaction with VLE</a:t>
            </a:r>
            <a:endParaRPr lang="en-US" sz="2800">
              <a:cs typeface="Calibri"/>
            </a:endParaRPr>
          </a:p>
          <a:p>
            <a:pPr marL="742950" lvl="1" indent="-285750">
              <a:buFontTx/>
              <a:buChar char="-"/>
            </a:pPr>
            <a:r>
              <a:rPr lang="en-US" sz="2800"/>
              <a:t>Final result</a:t>
            </a:r>
            <a:endParaRPr lang="en-US" sz="2800">
              <a:cs typeface="Calibri"/>
            </a:endParaRPr>
          </a:p>
          <a:p>
            <a:pPr marL="742950" lvl="1" indent="-285750">
              <a:buFontTx/>
              <a:buChar char="-"/>
            </a:pPr>
            <a:r>
              <a:rPr lang="en-US" sz="2800"/>
              <a:t>Length of module</a:t>
            </a:r>
            <a:endParaRPr lang="en-US" sz="2800">
              <a:cs typeface="Calibri"/>
            </a:endParaRPr>
          </a:p>
          <a:p>
            <a:pPr marL="742950" lvl="1" indent="-285750">
              <a:buFontTx/>
              <a:buChar char="-"/>
            </a:pPr>
            <a:r>
              <a:rPr lang="en-US" sz="2800"/>
              <a:t>Withdrawals </a:t>
            </a:r>
            <a:endParaRPr lang="en-US" sz="2800">
              <a:cs typeface="Calibri"/>
            </a:endParaRPr>
          </a:p>
        </p:txBody>
      </p:sp>
      <p:pic>
        <p:nvPicPr>
          <p:cNvPr id="3" name="Audio 2">
            <a:hlinkClick r:id="" action="ppaction://media"/>
            <a:extLst>
              <a:ext uri="{FF2B5EF4-FFF2-40B4-BE49-F238E27FC236}">
                <a16:creationId xmlns:a16="http://schemas.microsoft.com/office/drawing/2014/main" id="{45F72E1C-7ABA-4240-A0D2-797575D27A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34133" y="5554134"/>
            <a:ext cx="812800" cy="812800"/>
          </a:xfrm>
          <a:prstGeom prst="rect">
            <a:avLst/>
          </a:prstGeom>
        </p:spPr>
      </p:pic>
    </p:spTree>
    <p:extLst>
      <p:ext uri="{BB962C8B-B14F-4D97-AF65-F5344CB8AC3E}">
        <p14:creationId xmlns:p14="http://schemas.microsoft.com/office/powerpoint/2010/main" val="4251803639"/>
      </p:ext>
    </p:extLst>
  </p:cSld>
  <p:clrMapOvr>
    <a:masterClrMapping/>
  </p:clrMapOvr>
  <mc:AlternateContent xmlns:mc="http://schemas.openxmlformats.org/markup-compatibility/2006">
    <mc:Choice xmlns:p14="http://schemas.microsoft.com/office/powerpoint/2010/main" Requires="p14">
      <p:transition spd="slow" p14:dur="2000" advTm="34409"/>
    </mc:Choice>
    <mc:Fallback>
      <p:transition spd="slow" advTm="34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8001-A8C5-3F4F-965C-6CCB946928EF}"/>
              </a:ext>
            </a:extLst>
          </p:cNvPr>
          <p:cNvSpPr>
            <a:spLocks noGrp="1"/>
          </p:cNvSpPr>
          <p:nvPr>
            <p:ph type="title"/>
          </p:nvPr>
        </p:nvSpPr>
        <p:spPr>
          <a:xfrm>
            <a:off x="838200" y="209692"/>
            <a:ext cx="10835640" cy="1450757"/>
          </a:xfrm>
        </p:spPr>
        <p:txBody>
          <a:bodyPr/>
          <a:lstStyle/>
          <a:p>
            <a:r>
              <a:rPr lang="en-US" sz="4400" b="1"/>
              <a:t>STUDENT</a:t>
            </a:r>
            <a:r>
              <a:rPr lang="en-US" b="1"/>
              <a:t> </a:t>
            </a:r>
            <a:r>
              <a:rPr lang="en-US" sz="4400" b="1"/>
              <a:t>ENROLMENT AND PERFORMANCE</a:t>
            </a:r>
            <a:endParaRPr lang="en-US" sz="4400" b="1">
              <a:cs typeface="Calibri Light"/>
            </a:endParaRPr>
          </a:p>
        </p:txBody>
      </p:sp>
      <p:pic>
        <p:nvPicPr>
          <p:cNvPr id="5" name="Content Placeholder 4" descr="Chart, bar chart&#10;&#10;Description automatically generated">
            <a:extLst>
              <a:ext uri="{FF2B5EF4-FFF2-40B4-BE49-F238E27FC236}">
                <a16:creationId xmlns:a16="http://schemas.microsoft.com/office/drawing/2014/main" id="{3F739B2F-3C13-1E48-A2ED-AE536A782CE1}"/>
              </a:ext>
            </a:extLst>
          </p:cNvPr>
          <p:cNvPicPr>
            <a:picLocks noGrp="1" noChangeAspect="1"/>
          </p:cNvPicPr>
          <p:nvPr>
            <p:ph idx="1"/>
          </p:nvPr>
        </p:nvPicPr>
        <p:blipFill>
          <a:blip r:embed="rId5"/>
          <a:stretch>
            <a:fillRect/>
          </a:stretch>
        </p:blipFill>
        <p:spPr>
          <a:xfrm>
            <a:off x="45720" y="2069289"/>
            <a:ext cx="5966006" cy="3853640"/>
          </a:xfrm>
        </p:spPr>
      </p:pic>
      <p:pic>
        <p:nvPicPr>
          <p:cNvPr id="6" name="Audio 5">
            <a:hlinkClick r:id="" action="ppaction://media"/>
            <a:extLst>
              <a:ext uri="{FF2B5EF4-FFF2-40B4-BE49-F238E27FC236}">
                <a16:creationId xmlns:a16="http://schemas.microsoft.com/office/drawing/2014/main" id="{4A4599A3-0153-D54D-8A80-16F79883EC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pic>
        <p:nvPicPr>
          <p:cNvPr id="3" name="图片 3" descr="图表, 条形图&#10;&#10;已自动生成说明">
            <a:extLst>
              <a:ext uri="{FF2B5EF4-FFF2-40B4-BE49-F238E27FC236}">
                <a16:creationId xmlns:a16="http://schemas.microsoft.com/office/drawing/2014/main" id="{89C8F5A9-6F8F-4973-81CD-60568F1AF25D}"/>
              </a:ext>
            </a:extLst>
          </p:cNvPr>
          <p:cNvPicPr>
            <a:picLocks noChangeAspect="1"/>
          </p:cNvPicPr>
          <p:nvPr/>
        </p:nvPicPr>
        <p:blipFill>
          <a:blip r:embed="rId7"/>
          <a:stretch>
            <a:fillRect/>
          </a:stretch>
        </p:blipFill>
        <p:spPr>
          <a:xfrm>
            <a:off x="6096000" y="2071464"/>
            <a:ext cx="5969000" cy="3866540"/>
          </a:xfrm>
          <a:prstGeom prst="rect">
            <a:avLst/>
          </a:prstGeom>
        </p:spPr>
      </p:pic>
    </p:spTree>
    <p:extLst>
      <p:ext uri="{BB962C8B-B14F-4D97-AF65-F5344CB8AC3E}">
        <p14:creationId xmlns:p14="http://schemas.microsoft.com/office/powerpoint/2010/main" val="2488547941"/>
      </p:ext>
    </p:extLst>
  </p:cSld>
  <p:clrMapOvr>
    <a:masterClrMapping/>
  </p:clrMapOvr>
  <mc:AlternateContent xmlns:mc="http://schemas.openxmlformats.org/markup-compatibility/2006">
    <mc:Choice xmlns:p14="http://schemas.microsoft.com/office/powerpoint/2010/main" Requires="p14">
      <p:transition spd="slow" p14:dur="2000" advTm="48510"/>
    </mc:Choice>
    <mc:Fallback>
      <p:transition spd="slow" advTm="48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B5BE-DE30-4FF3-B2FF-CA152477437C}"/>
              </a:ext>
            </a:extLst>
          </p:cNvPr>
          <p:cNvSpPr>
            <a:spLocks noGrp="1"/>
          </p:cNvSpPr>
          <p:nvPr>
            <p:ph type="title"/>
          </p:nvPr>
        </p:nvSpPr>
        <p:spPr/>
        <p:txBody>
          <a:bodyPr/>
          <a:lstStyle/>
          <a:p>
            <a:r>
              <a:rPr lang="en-GB" b="1"/>
              <a:t>EFFECT OF MODULE LENGTHS</a:t>
            </a:r>
          </a:p>
        </p:txBody>
      </p:sp>
      <p:sp>
        <p:nvSpPr>
          <p:cNvPr id="8" name="TextBox 7">
            <a:extLst>
              <a:ext uri="{FF2B5EF4-FFF2-40B4-BE49-F238E27FC236}">
                <a16:creationId xmlns:a16="http://schemas.microsoft.com/office/drawing/2014/main" id="{1134B498-F34C-CB48-AA2F-4471587CA3B1}"/>
              </a:ext>
            </a:extLst>
          </p:cNvPr>
          <p:cNvSpPr txBox="1"/>
          <p:nvPr/>
        </p:nvSpPr>
        <p:spPr>
          <a:xfrm>
            <a:off x="579549" y="1983346"/>
            <a:ext cx="3915178" cy="369332"/>
          </a:xfrm>
          <a:prstGeom prst="rect">
            <a:avLst/>
          </a:prstGeom>
          <a:noFill/>
        </p:spPr>
        <p:txBody>
          <a:bodyPr wrap="square" rtlCol="0">
            <a:spAutoFit/>
          </a:bodyPr>
          <a:lstStyle/>
          <a:p>
            <a:r>
              <a:rPr lang="en-US"/>
              <a:t>Length of Module vs Average Score</a:t>
            </a:r>
          </a:p>
        </p:txBody>
      </p:sp>
      <p:sp>
        <p:nvSpPr>
          <p:cNvPr id="9" name="TextBox 8">
            <a:extLst>
              <a:ext uri="{FF2B5EF4-FFF2-40B4-BE49-F238E27FC236}">
                <a16:creationId xmlns:a16="http://schemas.microsoft.com/office/drawing/2014/main" id="{9E486D13-71E3-AD42-B372-ABB2C0CA8F71}"/>
              </a:ext>
            </a:extLst>
          </p:cNvPr>
          <p:cNvSpPr txBox="1"/>
          <p:nvPr/>
        </p:nvSpPr>
        <p:spPr>
          <a:xfrm>
            <a:off x="6553200" y="1935070"/>
            <a:ext cx="3915178" cy="369332"/>
          </a:xfrm>
          <a:prstGeom prst="rect">
            <a:avLst/>
          </a:prstGeom>
          <a:noFill/>
        </p:spPr>
        <p:txBody>
          <a:bodyPr wrap="square" rtlCol="0">
            <a:spAutoFit/>
          </a:bodyPr>
          <a:lstStyle/>
          <a:p>
            <a:r>
              <a:rPr lang="en-US"/>
              <a:t>Clicks per Day vs Score</a:t>
            </a:r>
          </a:p>
        </p:txBody>
      </p:sp>
      <p:pic>
        <p:nvPicPr>
          <p:cNvPr id="4" name="Audio 3">
            <a:hlinkClick r:id="" action="ppaction://media"/>
            <a:extLst>
              <a:ext uri="{FF2B5EF4-FFF2-40B4-BE49-F238E27FC236}">
                <a16:creationId xmlns:a16="http://schemas.microsoft.com/office/drawing/2014/main" id="{30AEF272-EC9B-5E4F-B1C3-5FFB85EB05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10" name="图片 10" descr="图表, 散点图&#10;&#10;已自动生成说明">
            <a:extLst>
              <a:ext uri="{FF2B5EF4-FFF2-40B4-BE49-F238E27FC236}">
                <a16:creationId xmlns:a16="http://schemas.microsoft.com/office/drawing/2014/main" id="{916D3034-36BF-4BE2-9C9A-DF236CA273D0}"/>
              </a:ext>
            </a:extLst>
          </p:cNvPr>
          <p:cNvPicPr>
            <a:picLocks noGrp="1" noChangeAspect="1"/>
          </p:cNvPicPr>
          <p:nvPr>
            <p:ph idx="1"/>
          </p:nvPr>
        </p:nvPicPr>
        <p:blipFill>
          <a:blip r:embed="rId6"/>
          <a:stretch>
            <a:fillRect/>
          </a:stretch>
        </p:blipFill>
        <p:spPr>
          <a:xfrm>
            <a:off x="581308" y="2353733"/>
            <a:ext cx="5002811" cy="3540760"/>
          </a:xfrm>
        </p:spPr>
      </p:pic>
      <p:pic>
        <p:nvPicPr>
          <p:cNvPr id="11" name="图片 11" descr="图表, 散点图&#10;&#10;已自动生成说明">
            <a:extLst>
              <a:ext uri="{FF2B5EF4-FFF2-40B4-BE49-F238E27FC236}">
                <a16:creationId xmlns:a16="http://schemas.microsoft.com/office/drawing/2014/main" id="{8498C401-648A-4A95-BA48-4FFDB60DD119}"/>
              </a:ext>
            </a:extLst>
          </p:cNvPr>
          <p:cNvPicPr>
            <a:picLocks noChangeAspect="1"/>
          </p:cNvPicPr>
          <p:nvPr/>
        </p:nvPicPr>
        <p:blipFill>
          <a:blip r:embed="rId7"/>
          <a:stretch>
            <a:fillRect/>
          </a:stretch>
        </p:blipFill>
        <p:spPr>
          <a:xfrm>
            <a:off x="6553200" y="2353734"/>
            <a:ext cx="4919132" cy="3420533"/>
          </a:xfrm>
          <a:prstGeom prst="rect">
            <a:avLst/>
          </a:prstGeom>
        </p:spPr>
      </p:pic>
    </p:spTree>
    <p:extLst>
      <p:ext uri="{BB962C8B-B14F-4D97-AF65-F5344CB8AC3E}">
        <p14:creationId xmlns:p14="http://schemas.microsoft.com/office/powerpoint/2010/main" val="2999628431"/>
      </p:ext>
    </p:extLst>
  </p:cSld>
  <p:clrMapOvr>
    <a:masterClrMapping/>
  </p:clrMapOvr>
  <mc:AlternateContent xmlns:mc="http://schemas.openxmlformats.org/markup-compatibility/2006">
    <mc:Choice xmlns:p14="http://schemas.microsoft.com/office/powerpoint/2010/main" Requires="p14">
      <p:transition spd="slow" p14:dur="2000" advTm="51750"/>
    </mc:Choice>
    <mc:Fallback>
      <p:transition spd="slow" advTm="51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1ABB5-2B33-4C70-ACDD-F4E06330F95F}"/>
              </a:ext>
            </a:extLst>
          </p:cNvPr>
          <p:cNvSpPr>
            <a:spLocks noGrp="1"/>
          </p:cNvSpPr>
          <p:nvPr>
            <p:ph type="title"/>
          </p:nvPr>
        </p:nvSpPr>
        <p:spPr>
          <a:xfrm>
            <a:off x="7859485" y="634946"/>
            <a:ext cx="3690257" cy="1450757"/>
          </a:xfrm>
        </p:spPr>
        <p:txBody>
          <a:bodyPr>
            <a:normAutofit fontScale="90000"/>
          </a:bodyPr>
          <a:lstStyle/>
          <a:p>
            <a:r>
              <a:rPr lang="en-GB" b="1"/>
              <a:t>STUDENT WITHDRAWALS</a:t>
            </a:r>
            <a:endParaRPr lang="en-GB" b="1">
              <a:cs typeface="Calibri Light"/>
            </a:endParaRPr>
          </a:p>
        </p:txBody>
      </p:sp>
      <p:cxnSp>
        <p:nvCxnSpPr>
          <p:cNvPr id="16" name="Straight Connector 15">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C7FB62B1-807F-6257-3CC4-823E6EEEE3D8}"/>
              </a:ext>
            </a:extLst>
          </p:cNvPr>
          <p:cNvSpPr>
            <a:spLocks noGrp="1"/>
          </p:cNvSpPr>
          <p:nvPr>
            <p:ph idx="1"/>
          </p:nvPr>
        </p:nvSpPr>
        <p:spPr>
          <a:xfrm>
            <a:off x="7859485" y="2198914"/>
            <a:ext cx="3690257" cy="3670180"/>
          </a:xfrm>
        </p:spPr>
        <p:txBody>
          <a:bodyPr vert="horz" lIns="0" tIns="45720" rIns="0" bIns="45720" rtlCol="0" anchor="t">
            <a:normAutofit lnSpcReduction="10000"/>
          </a:bodyPr>
          <a:lstStyle/>
          <a:p>
            <a:r>
              <a:rPr lang="en-GB">
                <a:cs typeface="Calibri"/>
              </a:rPr>
              <a:t>Withdrawal dates show a similar pattern for February and October start dates</a:t>
            </a:r>
          </a:p>
          <a:p>
            <a:r>
              <a:rPr lang="en-GB">
                <a:cs typeface="Calibri"/>
              </a:rPr>
              <a:t>Slightly later for February starts</a:t>
            </a:r>
          </a:p>
          <a:p>
            <a:r>
              <a:rPr lang="en-GB">
                <a:cs typeface="Calibri"/>
              </a:rPr>
              <a:t>Most but not all withdrawals happen at or near start of module</a:t>
            </a:r>
          </a:p>
          <a:p>
            <a:r>
              <a:rPr lang="en-GB">
                <a:cs typeface="Calibri"/>
              </a:rPr>
              <a:t>Refund dates could be one reason, or modules not meeting students' expectations</a:t>
            </a:r>
          </a:p>
          <a:p>
            <a:r>
              <a:rPr lang="en-GB">
                <a:cs typeface="Calibri"/>
              </a:rPr>
              <a:t>OU can use this data to take targeted interventions</a:t>
            </a:r>
          </a:p>
        </p:txBody>
      </p:sp>
      <p:sp>
        <p:nvSpPr>
          <p:cNvPr id="18" name="Rectangle 17">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DF34C6C5-4B65-7243-BD84-956459FFE49B}"/>
              </a:ext>
            </a:extLst>
          </p:cNvPr>
          <p:cNvSpPr/>
          <p:nvPr/>
        </p:nvSpPr>
        <p:spPr>
          <a:xfrm>
            <a:off x="5974813" y="3244334"/>
            <a:ext cx="242374" cy="369332"/>
          </a:xfrm>
          <a:prstGeom prst="rect">
            <a:avLst/>
          </a:prstGeom>
        </p:spPr>
        <p:txBody>
          <a:bodyPr wrap="none">
            <a:spAutoFit/>
          </a:bodyPr>
          <a:lstStyle/>
          <a:p>
            <a:r>
              <a:rPr lang="en-GB">
                <a:solidFill>
                  <a:srgbClr val="000000"/>
                </a:solidFill>
                <a:latin typeface="Times" pitchFamily="2" charset="0"/>
              </a:rPr>
              <a:t> </a:t>
            </a:r>
            <a:endParaRPr lang="en-US"/>
          </a:p>
        </p:txBody>
      </p:sp>
      <p:sp>
        <p:nvSpPr>
          <p:cNvPr id="4" name="Rectangle 3">
            <a:extLst>
              <a:ext uri="{FF2B5EF4-FFF2-40B4-BE49-F238E27FC236}">
                <a16:creationId xmlns:a16="http://schemas.microsoft.com/office/drawing/2014/main" id="{E4FD7B36-D483-EA4A-A9F3-6BAFE32E8B44}"/>
              </a:ext>
            </a:extLst>
          </p:cNvPr>
          <p:cNvSpPr/>
          <p:nvPr/>
        </p:nvSpPr>
        <p:spPr>
          <a:xfrm>
            <a:off x="5974813" y="3244333"/>
            <a:ext cx="2180646" cy="369332"/>
          </a:xfrm>
          <a:prstGeom prst="rect">
            <a:avLst/>
          </a:prstGeom>
        </p:spPr>
        <p:txBody>
          <a:bodyPr wrap="square">
            <a:spAutoFit/>
          </a:bodyPr>
          <a:lstStyle/>
          <a:p>
            <a:r>
              <a:rPr lang="en-GB">
                <a:solidFill>
                  <a:srgbClr val="000000"/>
                </a:solidFill>
                <a:latin typeface="Times" pitchFamily="2" charset="0"/>
              </a:rPr>
              <a:t> </a:t>
            </a:r>
            <a:endParaRPr lang="en-US"/>
          </a:p>
        </p:txBody>
      </p:sp>
      <p:pic>
        <p:nvPicPr>
          <p:cNvPr id="5" name="图片 7" descr="图形用户界面, 应用程序&#10;&#10;已自动生成说明">
            <a:extLst>
              <a:ext uri="{FF2B5EF4-FFF2-40B4-BE49-F238E27FC236}">
                <a16:creationId xmlns:a16="http://schemas.microsoft.com/office/drawing/2014/main" id="{5BC8FD52-C96A-40E9-B7C0-571FD43670AD}"/>
              </a:ext>
            </a:extLst>
          </p:cNvPr>
          <p:cNvPicPr>
            <a:picLocks noChangeAspect="1"/>
          </p:cNvPicPr>
          <p:nvPr/>
        </p:nvPicPr>
        <p:blipFill>
          <a:blip r:embed="rId5"/>
          <a:stretch>
            <a:fillRect/>
          </a:stretch>
        </p:blipFill>
        <p:spPr>
          <a:xfrm>
            <a:off x="364067" y="1359244"/>
            <a:ext cx="7230533" cy="3758512"/>
          </a:xfrm>
          <a:prstGeom prst="rect">
            <a:avLst/>
          </a:prstGeom>
        </p:spPr>
      </p:pic>
      <p:sp>
        <p:nvSpPr>
          <p:cNvPr id="7" name="Rectangle 6">
            <a:extLst>
              <a:ext uri="{FF2B5EF4-FFF2-40B4-BE49-F238E27FC236}">
                <a16:creationId xmlns:a16="http://schemas.microsoft.com/office/drawing/2014/main" id="{2C132FFB-1FF1-BB4B-A5F6-1F11B59BD4EA}"/>
              </a:ext>
            </a:extLst>
          </p:cNvPr>
          <p:cNvSpPr/>
          <p:nvPr/>
        </p:nvSpPr>
        <p:spPr>
          <a:xfrm>
            <a:off x="5974813" y="3244334"/>
            <a:ext cx="242374" cy="369332"/>
          </a:xfrm>
          <a:prstGeom prst="rect">
            <a:avLst/>
          </a:prstGeom>
        </p:spPr>
        <p:txBody>
          <a:bodyPr wrap="none">
            <a:spAutoFit/>
          </a:bodyPr>
          <a:lstStyle/>
          <a:p>
            <a:r>
              <a:rPr lang="en-GB">
                <a:solidFill>
                  <a:srgbClr val="000000"/>
                </a:solidFill>
                <a:latin typeface="Times" pitchFamily="2" charset="0"/>
              </a:rPr>
              <a:t> </a:t>
            </a:r>
            <a:endParaRPr lang="en-US"/>
          </a:p>
        </p:txBody>
      </p:sp>
      <p:pic>
        <p:nvPicPr>
          <p:cNvPr id="6" name="Audio 5">
            <a:hlinkClick r:id="" action="ppaction://media"/>
            <a:extLst>
              <a:ext uri="{FF2B5EF4-FFF2-40B4-BE49-F238E27FC236}">
                <a16:creationId xmlns:a16="http://schemas.microsoft.com/office/drawing/2014/main" id="{BAC9564F-6950-CE42-B721-A58517D768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52059" y="5556760"/>
            <a:ext cx="812800" cy="812800"/>
          </a:xfrm>
          <a:prstGeom prst="rect">
            <a:avLst/>
          </a:prstGeom>
        </p:spPr>
      </p:pic>
    </p:spTree>
    <p:extLst>
      <p:ext uri="{BB962C8B-B14F-4D97-AF65-F5344CB8AC3E}">
        <p14:creationId xmlns:p14="http://schemas.microsoft.com/office/powerpoint/2010/main" val="200718474"/>
      </p:ext>
    </p:extLst>
  </p:cSld>
  <p:clrMapOvr>
    <a:masterClrMapping/>
  </p:clrMapOvr>
  <mc:AlternateContent xmlns:mc="http://schemas.openxmlformats.org/markup-compatibility/2006">
    <mc:Choice xmlns:p14="http://schemas.microsoft.com/office/powerpoint/2010/main" Requires="p14">
      <p:transition spd="slow" p14:dur="2000" advTm="33050"/>
    </mc:Choice>
    <mc:Fallback>
      <p:transition spd="slow" advTm="3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48" objId="12"/>
        <p14:stopEvt time="32684" objId="1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1E8A-455A-4AC0-8E16-2CD5D24A1EB3}"/>
              </a:ext>
            </a:extLst>
          </p:cNvPr>
          <p:cNvSpPr>
            <a:spLocks noGrp="1"/>
          </p:cNvSpPr>
          <p:nvPr>
            <p:ph type="title"/>
          </p:nvPr>
        </p:nvSpPr>
        <p:spPr/>
        <p:txBody>
          <a:bodyPr/>
          <a:lstStyle/>
          <a:p>
            <a:r>
              <a:rPr lang="en-GB" b="1">
                <a:latin typeface="Calibri Light"/>
                <a:cs typeface="Calibri Light"/>
              </a:rPr>
              <a:t>Student Daily Activity (Sum of Clicks)</a:t>
            </a:r>
            <a:endParaRPr lang="en-GB" b="1">
              <a:latin typeface="Calibri Light"/>
            </a:endParaRPr>
          </a:p>
        </p:txBody>
      </p:sp>
      <p:pic>
        <p:nvPicPr>
          <p:cNvPr id="4" name="Picture 4" descr="Chart, histogram&#10;&#10;Description automatically generated">
            <a:extLst>
              <a:ext uri="{FF2B5EF4-FFF2-40B4-BE49-F238E27FC236}">
                <a16:creationId xmlns:a16="http://schemas.microsoft.com/office/drawing/2014/main" id="{2427A3BF-1290-C154-15B8-00D0C8118C04}"/>
              </a:ext>
            </a:extLst>
          </p:cNvPr>
          <p:cNvPicPr>
            <a:picLocks noGrp="1" noChangeAspect="1"/>
          </p:cNvPicPr>
          <p:nvPr>
            <p:ph idx="1"/>
          </p:nvPr>
        </p:nvPicPr>
        <p:blipFill>
          <a:blip r:embed="rId4"/>
          <a:stretch>
            <a:fillRect/>
          </a:stretch>
        </p:blipFill>
        <p:spPr>
          <a:xfrm>
            <a:off x="1010892" y="2357442"/>
            <a:ext cx="5775981" cy="3800879"/>
          </a:xfrm>
        </p:spPr>
      </p:pic>
      <p:sp>
        <p:nvSpPr>
          <p:cNvPr id="5" name="TextBox 4">
            <a:extLst>
              <a:ext uri="{FF2B5EF4-FFF2-40B4-BE49-F238E27FC236}">
                <a16:creationId xmlns:a16="http://schemas.microsoft.com/office/drawing/2014/main" id="{DAC9CC5C-58B7-C09E-D8A5-B96547EF3E65}"/>
              </a:ext>
            </a:extLst>
          </p:cNvPr>
          <p:cNvSpPr txBox="1"/>
          <p:nvPr/>
        </p:nvSpPr>
        <p:spPr>
          <a:xfrm>
            <a:off x="1097947" y="1832138"/>
            <a:ext cx="66032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Time</a:t>
            </a:r>
            <a:r>
              <a:rPr lang="en-US" altLang="ja-JP" sz="2000">
                <a:ea typeface="ＭＳ Ｐゴシック"/>
                <a:cs typeface="Calibri"/>
              </a:rPr>
              <a:t> Series of Sum Clicks in Module B （TMA Assessment)</a:t>
            </a:r>
          </a:p>
        </p:txBody>
      </p:sp>
      <p:sp>
        <p:nvSpPr>
          <p:cNvPr id="7" name="TextBox 6">
            <a:extLst>
              <a:ext uri="{FF2B5EF4-FFF2-40B4-BE49-F238E27FC236}">
                <a16:creationId xmlns:a16="http://schemas.microsoft.com/office/drawing/2014/main" id="{0EC85138-7B34-41EA-B4E9-34BD6683F624}"/>
              </a:ext>
            </a:extLst>
          </p:cNvPr>
          <p:cNvSpPr txBox="1"/>
          <p:nvPr/>
        </p:nvSpPr>
        <p:spPr>
          <a:xfrm>
            <a:off x="7449803" y="4090328"/>
            <a:ext cx="43228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code for the demo module with the maximum number of clicks is BBB2014J</a:t>
            </a:r>
            <a:endParaRPr lang="en-US"/>
          </a:p>
          <a:p>
            <a:r>
              <a:rPr lang="en-US">
                <a:ea typeface="+mn-lt"/>
                <a:cs typeface="+mn-lt"/>
              </a:rPr>
              <a:t>Max(Sum click=21336,Date=236)</a:t>
            </a:r>
          </a:p>
          <a:p>
            <a:r>
              <a:rPr lang="en-US">
                <a:cs typeface="Calibri" panose="020F0502020204030204"/>
              </a:rPr>
              <a:t>Min(Sum click=58,Date=259).</a:t>
            </a:r>
          </a:p>
        </p:txBody>
      </p:sp>
      <p:sp>
        <p:nvSpPr>
          <p:cNvPr id="8" name="TextBox 7">
            <a:extLst>
              <a:ext uri="{FF2B5EF4-FFF2-40B4-BE49-F238E27FC236}">
                <a16:creationId xmlns:a16="http://schemas.microsoft.com/office/drawing/2014/main" id="{428A1E78-6A61-1058-94B1-B1EEEA25BA80}"/>
              </a:ext>
            </a:extLst>
          </p:cNvPr>
          <p:cNvSpPr txBox="1"/>
          <p:nvPr/>
        </p:nvSpPr>
        <p:spPr>
          <a:xfrm>
            <a:off x="7448064" y="3065173"/>
            <a:ext cx="37443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number of hits increases significantly as the exam approaches.</a:t>
            </a:r>
            <a:endParaRPr lang="en-US"/>
          </a:p>
        </p:txBody>
      </p:sp>
      <p:pic>
        <p:nvPicPr>
          <p:cNvPr id="3" name="Audio Recording 2022年3月24日 下午7:40:21" descr="Audio Recording 2022年3月24日 下午7:40:21">
            <a:hlinkClick r:id="" action="ppaction://media"/>
            <a:extLst>
              <a:ext uri="{FF2B5EF4-FFF2-40B4-BE49-F238E27FC236}">
                <a16:creationId xmlns:a16="http://schemas.microsoft.com/office/drawing/2014/main" id="{F80C2490-436F-D648-94B0-C9C4E8A47A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86792" y="5505946"/>
            <a:ext cx="812800" cy="812800"/>
          </a:xfrm>
          <a:prstGeom prst="rect">
            <a:avLst/>
          </a:prstGeom>
        </p:spPr>
      </p:pic>
    </p:spTree>
    <p:extLst>
      <p:ext uri="{BB962C8B-B14F-4D97-AF65-F5344CB8AC3E}">
        <p14:creationId xmlns:p14="http://schemas.microsoft.com/office/powerpoint/2010/main" val="133551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A62B-2787-2D46-8A7A-DF28ACE08306}"/>
              </a:ext>
            </a:extLst>
          </p:cNvPr>
          <p:cNvSpPr>
            <a:spLocks noGrp="1"/>
          </p:cNvSpPr>
          <p:nvPr>
            <p:ph type="title"/>
          </p:nvPr>
        </p:nvSpPr>
        <p:spPr>
          <a:xfrm>
            <a:off x="1204742" y="286603"/>
            <a:ext cx="9950938" cy="1450757"/>
          </a:xfrm>
        </p:spPr>
        <p:txBody>
          <a:bodyPr/>
          <a:lstStyle/>
          <a:p>
            <a:r>
              <a:rPr lang="en-US">
                <a:cs typeface="Calibri Light"/>
              </a:rPr>
              <a:t>Student Disability</a:t>
            </a:r>
            <a:endParaRPr lang="en-US"/>
          </a:p>
        </p:txBody>
      </p:sp>
      <p:pic>
        <p:nvPicPr>
          <p:cNvPr id="5" name="Picture 5" descr="Chart, pie chart&#10;&#10;Description automatically generated">
            <a:extLst>
              <a:ext uri="{FF2B5EF4-FFF2-40B4-BE49-F238E27FC236}">
                <a16:creationId xmlns:a16="http://schemas.microsoft.com/office/drawing/2014/main" id="{2C2EC6DA-12CA-DCF6-4D5A-E1875DA7934F}"/>
              </a:ext>
            </a:extLst>
          </p:cNvPr>
          <p:cNvPicPr>
            <a:picLocks noGrp="1" noChangeAspect="1"/>
          </p:cNvPicPr>
          <p:nvPr>
            <p:ph idx="1"/>
          </p:nvPr>
        </p:nvPicPr>
        <p:blipFill>
          <a:blip r:embed="rId4"/>
          <a:stretch>
            <a:fillRect/>
          </a:stretch>
        </p:blipFill>
        <p:spPr>
          <a:xfrm>
            <a:off x="3646728" y="2500273"/>
            <a:ext cx="3552737" cy="2577514"/>
          </a:xfrm>
        </p:spPr>
      </p:pic>
      <p:pic>
        <p:nvPicPr>
          <p:cNvPr id="6" name="Picture 6" descr="Chart, histogram&#10;&#10;Description automatically generated">
            <a:extLst>
              <a:ext uri="{FF2B5EF4-FFF2-40B4-BE49-F238E27FC236}">
                <a16:creationId xmlns:a16="http://schemas.microsoft.com/office/drawing/2014/main" id="{EA9F450E-056C-BB85-BE70-12DA9C5D18D3}"/>
              </a:ext>
            </a:extLst>
          </p:cNvPr>
          <p:cNvPicPr>
            <a:picLocks noChangeAspect="1"/>
          </p:cNvPicPr>
          <p:nvPr/>
        </p:nvPicPr>
        <p:blipFill>
          <a:blip r:embed="rId5"/>
          <a:stretch>
            <a:fillRect/>
          </a:stretch>
        </p:blipFill>
        <p:spPr>
          <a:xfrm>
            <a:off x="7205783" y="1851813"/>
            <a:ext cx="4706814" cy="3330219"/>
          </a:xfrm>
          <a:prstGeom prst="rect">
            <a:avLst/>
          </a:prstGeom>
        </p:spPr>
      </p:pic>
      <p:pic>
        <p:nvPicPr>
          <p:cNvPr id="9" name="Picture 9" descr="Chart, histogram&#10;&#10;Description automatically generated">
            <a:extLst>
              <a:ext uri="{FF2B5EF4-FFF2-40B4-BE49-F238E27FC236}">
                <a16:creationId xmlns:a16="http://schemas.microsoft.com/office/drawing/2014/main" id="{940AF232-8E53-D7D2-296A-6B866F2749AC}"/>
              </a:ext>
            </a:extLst>
          </p:cNvPr>
          <p:cNvPicPr>
            <a:picLocks noChangeAspect="1"/>
          </p:cNvPicPr>
          <p:nvPr/>
        </p:nvPicPr>
        <p:blipFill>
          <a:blip r:embed="rId6"/>
          <a:stretch>
            <a:fillRect/>
          </a:stretch>
        </p:blipFill>
        <p:spPr>
          <a:xfrm>
            <a:off x="123096" y="1929969"/>
            <a:ext cx="3690814" cy="3085987"/>
          </a:xfrm>
          <a:prstGeom prst="rect">
            <a:avLst/>
          </a:prstGeom>
        </p:spPr>
      </p:pic>
      <p:pic>
        <p:nvPicPr>
          <p:cNvPr id="7" name="Student Disability">
            <a:hlinkClick r:id="" action="ppaction://media"/>
            <a:extLst>
              <a:ext uri="{FF2B5EF4-FFF2-40B4-BE49-F238E27FC236}">
                <a16:creationId xmlns:a16="http://schemas.microsoft.com/office/drawing/2014/main" id="{B044242B-7958-E503-151A-88526C4E5C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7474" y="5713291"/>
            <a:ext cx="730250" cy="730250"/>
          </a:xfrm>
          <a:prstGeom prst="rect">
            <a:avLst/>
          </a:prstGeom>
        </p:spPr>
      </p:pic>
    </p:spTree>
    <p:extLst>
      <p:ext uri="{BB962C8B-B14F-4D97-AF65-F5344CB8AC3E}">
        <p14:creationId xmlns:p14="http://schemas.microsoft.com/office/powerpoint/2010/main" val="4036932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CB70-CD38-C83E-DBD6-8F134998F426}"/>
              </a:ext>
            </a:extLst>
          </p:cNvPr>
          <p:cNvSpPr>
            <a:spLocks noGrp="1"/>
          </p:cNvSpPr>
          <p:nvPr>
            <p:ph type="title"/>
          </p:nvPr>
        </p:nvSpPr>
        <p:spPr/>
        <p:txBody>
          <a:bodyPr/>
          <a:lstStyle/>
          <a:p>
            <a:r>
              <a:rPr lang="en-US">
                <a:cs typeface="Calibri Light"/>
              </a:rPr>
              <a:t>Number of Attempts</a:t>
            </a:r>
            <a:endParaRPr lang="en-US"/>
          </a:p>
        </p:txBody>
      </p:sp>
      <p:pic>
        <p:nvPicPr>
          <p:cNvPr id="4" name="Picture 4" descr="Chart, bar chart&#10;&#10;Description automatically generated">
            <a:extLst>
              <a:ext uri="{FF2B5EF4-FFF2-40B4-BE49-F238E27FC236}">
                <a16:creationId xmlns:a16="http://schemas.microsoft.com/office/drawing/2014/main" id="{86F38D45-597C-76BD-225F-336A97E884EE}"/>
              </a:ext>
            </a:extLst>
          </p:cNvPr>
          <p:cNvPicPr>
            <a:picLocks noChangeAspect="1"/>
          </p:cNvPicPr>
          <p:nvPr/>
        </p:nvPicPr>
        <p:blipFill>
          <a:blip r:embed="rId4"/>
          <a:stretch>
            <a:fillRect/>
          </a:stretch>
        </p:blipFill>
        <p:spPr>
          <a:xfrm>
            <a:off x="611554" y="1910429"/>
            <a:ext cx="6064738" cy="4336449"/>
          </a:xfrm>
          <a:prstGeom prst="rect">
            <a:avLst/>
          </a:prstGeom>
        </p:spPr>
      </p:pic>
      <p:pic>
        <p:nvPicPr>
          <p:cNvPr id="5" name="Picture 5" descr="Chart, pie chart&#10;&#10;Description automatically generated">
            <a:extLst>
              <a:ext uri="{FF2B5EF4-FFF2-40B4-BE49-F238E27FC236}">
                <a16:creationId xmlns:a16="http://schemas.microsoft.com/office/drawing/2014/main" id="{4F9E474D-0E5E-1B2D-2752-3B374A927E5D}"/>
              </a:ext>
            </a:extLst>
          </p:cNvPr>
          <p:cNvPicPr>
            <a:picLocks noChangeAspect="1"/>
          </p:cNvPicPr>
          <p:nvPr/>
        </p:nvPicPr>
        <p:blipFill>
          <a:blip r:embed="rId5"/>
          <a:stretch>
            <a:fillRect/>
          </a:stretch>
        </p:blipFill>
        <p:spPr>
          <a:xfrm>
            <a:off x="6766169" y="2047198"/>
            <a:ext cx="4999892" cy="3574449"/>
          </a:xfrm>
          <a:prstGeom prst="rect">
            <a:avLst/>
          </a:prstGeom>
        </p:spPr>
      </p:pic>
      <p:pic>
        <p:nvPicPr>
          <p:cNvPr id="3" name="Number of Assessmnets">
            <a:hlinkClick r:id="" action="ppaction://media"/>
            <a:extLst>
              <a:ext uri="{FF2B5EF4-FFF2-40B4-BE49-F238E27FC236}">
                <a16:creationId xmlns:a16="http://schemas.microsoft.com/office/drawing/2014/main" id="{3D4F615D-198F-715D-27D8-9B88BAA892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41646" y="5653955"/>
            <a:ext cx="730250" cy="730250"/>
          </a:xfrm>
          <a:prstGeom prst="rect">
            <a:avLst/>
          </a:prstGeom>
        </p:spPr>
      </p:pic>
    </p:spTree>
    <p:extLst>
      <p:ext uri="{BB962C8B-B14F-4D97-AF65-F5344CB8AC3E}">
        <p14:creationId xmlns:p14="http://schemas.microsoft.com/office/powerpoint/2010/main" val="77485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45AC6A230B164884B3C1BCBF98152B" ma:contentTypeVersion="8" ma:contentTypeDescription="Create a new document." ma:contentTypeScope="" ma:versionID="c81f586431537a41d9b087e33b485ef7">
  <xsd:schema xmlns:xsd="http://www.w3.org/2001/XMLSchema" xmlns:xs="http://www.w3.org/2001/XMLSchema" xmlns:p="http://schemas.microsoft.com/office/2006/metadata/properties" xmlns:ns2="f2bf4ec7-bafe-454a-b2cc-f017df128a70" targetNamespace="http://schemas.microsoft.com/office/2006/metadata/properties" ma:root="true" ma:fieldsID="f33c6668fad60c7165cdd3d65ce8f0d6" ns2:_="">
    <xsd:import namespace="f2bf4ec7-bafe-454a-b2cc-f017df128a7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bf4ec7-bafe-454a-b2cc-f017df128a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544B3D-2252-4F7E-A7A7-4E54597DCCF8}">
  <ds:schemaRefs>
    <ds:schemaRef ds:uri="f2bf4ec7-bafe-454a-b2cc-f017df128a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6E76A58-18FC-49EE-8E47-FA89FB71C6C6}">
  <ds:schemaRefs>
    <ds:schemaRef ds:uri="http://schemas.microsoft.com/office/2006/documentManagement/types"/>
    <ds:schemaRef ds:uri="http://purl.org/dc/dcmitype/"/>
    <ds:schemaRef ds:uri="f2bf4ec7-bafe-454a-b2cc-f017df128a70"/>
    <ds:schemaRef ds:uri="http://purl.org/dc/term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5139EEA-A231-4BA9-91DC-D6012D55B1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1119</Words>
  <Application>Microsoft Office PowerPoint</Application>
  <PresentationFormat>Widescreen</PresentationFormat>
  <Paragraphs>94</Paragraphs>
  <Slides>15</Slides>
  <Notes>8</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Calibri Light</vt:lpstr>
      <vt:lpstr>Century Gothic</vt:lpstr>
      <vt:lpstr>Times</vt:lpstr>
      <vt:lpstr>Wingdings</vt:lpstr>
      <vt:lpstr>Retrospect</vt:lpstr>
      <vt:lpstr>CSC8633 Project:  OULAD Investigation</vt:lpstr>
      <vt:lpstr>PROBLEM STATEMENT</vt:lpstr>
      <vt:lpstr>DATA</vt:lpstr>
      <vt:lpstr>STUDENT ENROLMENT AND PERFORMANCE</vt:lpstr>
      <vt:lpstr>EFFECT OF MODULE LENGTHS</vt:lpstr>
      <vt:lpstr>STUDENT WITHDRAWALS</vt:lpstr>
      <vt:lpstr>Student Daily Activity (Sum of Clicks)</vt:lpstr>
      <vt:lpstr>Student Disability</vt:lpstr>
      <vt:lpstr>Number of Attempts</vt:lpstr>
      <vt:lpstr>PowerPoint Presentation</vt:lpstr>
      <vt:lpstr>Relationship between Final Result and Final Assessment</vt:lpstr>
      <vt:lpstr>Relationship between date of submission and assessment score</vt:lpstr>
      <vt:lpstr>Effects of Late submissions</vt:lpstr>
      <vt:lpstr>Predicted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CSC8633 Project:  OULAD Investigation</dc:title>
  <dc:creator>Annie Sames (PGT)</dc:creator>
  <cp:lastModifiedBy>Avi Gupta (PGT)</cp:lastModifiedBy>
  <cp:revision>2</cp:revision>
  <dcterms:created xsi:type="dcterms:W3CDTF">2022-03-22T13:50:59Z</dcterms:created>
  <dcterms:modified xsi:type="dcterms:W3CDTF">2022-03-25T12:59:41Z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0x0101008C45AC6A230B164884B3C1BCBF98152B</vt:lpwstr>
  </property>
</Properties>
</file>